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sldIdLst>
    <p:sldId id="256" r:id="rId2"/>
    <p:sldId id="257" r:id="rId3"/>
    <p:sldId id="258" r:id="rId4"/>
    <p:sldId id="259" r:id="rId5"/>
    <p:sldId id="289" r:id="rId6"/>
    <p:sldId id="260" r:id="rId7"/>
    <p:sldId id="261"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nuru, Nishith Reddy" initials="MNR" lastIdx="1" clrIdx="0">
    <p:extLst>
      <p:ext uri="{19B8F6BF-5375-455C-9EA6-DF929625EA0E}">
        <p15:presenceInfo xmlns:p15="http://schemas.microsoft.com/office/powerpoint/2012/main" userId="Mannuru, Nishith Reddy" providerId="None"/>
      </p:ext>
    </p:extLst>
  </p:cmAuthor>
  <p:cmAuthor id="2" name="nishith mannuru" initials="nm" lastIdx="1" clrIdx="1">
    <p:extLst>
      <p:ext uri="{19B8F6BF-5375-455C-9EA6-DF929625EA0E}">
        <p15:presenceInfo xmlns:p15="http://schemas.microsoft.com/office/powerpoint/2012/main" userId="02f6e680e9601a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9872-EC47-4E61-95F8-72AFBB4001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C35A55-6D66-467E-ACE6-F7E9381C19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94BD5D-1C4A-42E1-B8D6-A29F57D3A901}"/>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5" name="Footer Placeholder 4">
            <a:extLst>
              <a:ext uri="{FF2B5EF4-FFF2-40B4-BE49-F238E27FC236}">
                <a16:creationId xmlns:a16="http://schemas.microsoft.com/office/drawing/2014/main" id="{0EFE6F3A-F270-47DB-8168-4DA3D1C28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C06A7-4DEF-4C6C-902A-0165DA04A503}"/>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3345769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4732-FFF2-4437-B1D7-66D2787BF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3F1C98-B629-4160-A4D3-C5C2BDFF16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09E2B-FD3F-4768-BDD3-F36F23310A3E}"/>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5" name="Footer Placeholder 4">
            <a:extLst>
              <a:ext uri="{FF2B5EF4-FFF2-40B4-BE49-F238E27FC236}">
                <a16:creationId xmlns:a16="http://schemas.microsoft.com/office/drawing/2014/main" id="{A1FB737B-0C35-4CD1-9E88-E096DC626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1E6C7-1A3D-4AFC-B511-9A9C42E7349D}"/>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2609155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CB62A-678B-47B5-974E-3D7B9C158A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D3E005-4E5E-415B-92AA-288C6D0E24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66DEE-EB3C-461B-B688-55D8C737C3A9}"/>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5" name="Footer Placeholder 4">
            <a:extLst>
              <a:ext uri="{FF2B5EF4-FFF2-40B4-BE49-F238E27FC236}">
                <a16:creationId xmlns:a16="http://schemas.microsoft.com/office/drawing/2014/main" id="{BE5E9A08-582B-424F-BD21-28B21AFDE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2587B6-1FEA-4820-83D0-7BAEB32E73CA}"/>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100477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8D62-3FC8-4D88-B635-6C75B570E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D4100-1A90-40EF-93DD-C4B78CB76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FFEB3-C389-4844-A71B-2F16A9B431A3}"/>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5" name="Footer Placeholder 4">
            <a:extLst>
              <a:ext uri="{FF2B5EF4-FFF2-40B4-BE49-F238E27FC236}">
                <a16:creationId xmlns:a16="http://schemas.microsoft.com/office/drawing/2014/main" id="{834B0057-2D42-43C4-B34F-9FB3E4DE0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C3D66-FA01-40B3-80FF-4E43E696CCBA}"/>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33184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9B84-0B17-43CB-8C9B-8870E529F9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2DE78D-5414-4F7E-BD2E-33EA5E86B4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98CB2E-D64E-4C28-AE7E-B881A5B729F8}"/>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5" name="Footer Placeholder 4">
            <a:extLst>
              <a:ext uri="{FF2B5EF4-FFF2-40B4-BE49-F238E27FC236}">
                <a16:creationId xmlns:a16="http://schemas.microsoft.com/office/drawing/2014/main" id="{CC2214D1-98A5-42FD-9C69-BBC36C497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789F3-D15D-4016-B9B9-7E51290A06F9}"/>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44558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04DF-1FE0-42A2-9759-CDF7F7DCA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6CE04A-28B5-4584-A547-946ED42DAB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E840D5-8100-4300-9B48-0DB6409C26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FAE831-26A2-4B1C-B9CA-33F93154C727}"/>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6" name="Footer Placeholder 5">
            <a:extLst>
              <a:ext uri="{FF2B5EF4-FFF2-40B4-BE49-F238E27FC236}">
                <a16:creationId xmlns:a16="http://schemas.microsoft.com/office/drawing/2014/main" id="{4C925ED8-4283-4F4F-A2B0-01916AFDF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B9F58-D2DC-480B-8E49-D1BCB644EFAE}"/>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3711179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9668-923D-48DF-B4E1-740A8B04D8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7F3D86-6E8B-4BB2-A607-2F0D20F0A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57B9B-5AC9-480E-BBB4-0270E2F3BA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55AD55-69A0-47F0-BE80-A986308C5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EAE5B-39BF-4C84-8F98-B3587BACE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ACC24B-20A1-4913-B233-4D9670ED8218}"/>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8" name="Footer Placeholder 7">
            <a:extLst>
              <a:ext uri="{FF2B5EF4-FFF2-40B4-BE49-F238E27FC236}">
                <a16:creationId xmlns:a16="http://schemas.microsoft.com/office/drawing/2014/main" id="{CD203C8C-DA59-4EC1-BFCE-C93BF3A101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04533F-BC02-4D0C-9094-B375245F9DAC}"/>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168026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71A9-39A5-477E-B0F2-839F657BCE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9B235F-FBEF-4433-8490-F4EC322807A6}"/>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4" name="Footer Placeholder 3">
            <a:extLst>
              <a:ext uri="{FF2B5EF4-FFF2-40B4-BE49-F238E27FC236}">
                <a16:creationId xmlns:a16="http://schemas.microsoft.com/office/drawing/2014/main" id="{601162E3-534C-42F6-8DCD-053099D13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05F18-5D75-4F9B-B28B-C4F6570E0C8E}"/>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347094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8003C-308C-43D9-8DD1-8DC0D599D63C}"/>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3" name="Footer Placeholder 2">
            <a:extLst>
              <a:ext uri="{FF2B5EF4-FFF2-40B4-BE49-F238E27FC236}">
                <a16:creationId xmlns:a16="http://schemas.microsoft.com/office/drawing/2014/main" id="{AAFA4782-5C83-402F-AC9F-07A0087080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2A65F-17FA-495D-9F40-85D65766052E}"/>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113117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E07A-F265-44C1-9147-EC45BFF46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2C675-A7E8-4B5E-98ED-A2336950A7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D22DA3-C22F-445E-AA50-D9F1E3D8D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A9DAE-ED33-4A3E-85C7-F929F3379A4B}"/>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6" name="Footer Placeholder 5">
            <a:extLst>
              <a:ext uri="{FF2B5EF4-FFF2-40B4-BE49-F238E27FC236}">
                <a16:creationId xmlns:a16="http://schemas.microsoft.com/office/drawing/2014/main" id="{FA5E312F-39F4-4348-851B-92ADF5E265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970E2-0602-4982-A032-3B1CE29E3E08}"/>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138109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06D5-6CB8-46E3-9D9B-76A293DE7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48CC8B-F3FC-4C9D-9DC8-1167D4E292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8CAFD0-F578-44C7-859B-E1F9384E2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3F492-E7DB-480A-B6B3-457F53FCCA7E}"/>
              </a:ext>
            </a:extLst>
          </p:cNvPr>
          <p:cNvSpPr>
            <a:spLocks noGrp="1"/>
          </p:cNvSpPr>
          <p:nvPr>
            <p:ph type="dt" sz="half" idx="10"/>
          </p:nvPr>
        </p:nvSpPr>
        <p:spPr/>
        <p:txBody>
          <a:bodyPr/>
          <a:lstStyle/>
          <a:p>
            <a:fld id="{0F009E1A-E6B7-4742-8643-A4BA14605D86}" type="datetimeFigureOut">
              <a:rPr lang="en-US" smtClean="0"/>
              <a:t>5/5/2021</a:t>
            </a:fld>
            <a:endParaRPr lang="en-US"/>
          </a:p>
        </p:txBody>
      </p:sp>
      <p:sp>
        <p:nvSpPr>
          <p:cNvPr id="6" name="Footer Placeholder 5">
            <a:extLst>
              <a:ext uri="{FF2B5EF4-FFF2-40B4-BE49-F238E27FC236}">
                <a16:creationId xmlns:a16="http://schemas.microsoft.com/office/drawing/2014/main" id="{CDF713EA-E39F-4CC1-B32C-73B39321D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F8514-EB16-43AC-A3FD-8F94FA0ADC2E}"/>
              </a:ext>
            </a:extLst>
          </p:cNvPr>
          <p:cNvSpPr>
            <a:spLocks noGrp="1"/>
          </p:cNvSpPr>
          <p:nvPr>
            <p:ph type="sldNum" sz="quarter" idx="12"/>
          </p:nvPr>
        </p:nvSpPr>
        <p:spPr/>
        <p:txBody>
          <a:bodyPr/>
          <a:lstStyle/>
          <a:p>
            <a:fld id="{CAD5B9CE-8740-4E94-94A6-E168B57EB816}" type="slidenum">
              <a:rPr lang="en-US" smtClean="0"/>
              <a:t>‹#›</a:t>
            </a:fld>
            <a:endParaRPr lang="en-US"/>
          </a:p>
        </p:txBody>
      </p:sp>
    </p:spTree>
    <p:extLst>
      <p:ext uri="{BB962C8B-B14F-4D97-AF65-F5344CB8AC3E}">
        <p14:creationId xmlns:p14="http://schemas.microsoft.com/office/powerpoint/2010/main" val="258822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B888A8-AC57-405A-A2A1-F382CE9F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7CA60B-6ABB-4056-9478-E81D0F1DB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2E919-1A68-4B19-9A78-E306DFAB32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09E1A-E6B7-4742-8643-A4BA14605D86}" type="datetimeFigureOut">
              <a:rPr lang="en-US" smtClean="0"/>
              <a:t>5/5/2021</a:t>
            </a:fld>
            <a:endParaRPr lang="en-US"/>
          </a:p>
        </p:txBody>
      </p:sp>
      <p:sp>
        <p:nvSpPr>
          <p:cNvPr id="5" name="Footer Placeholder 4">
            <a:extLst>
              <a:ext uri="{FF2B5EF4-FFF2-40B4-BE49-F238E27FC236}">
                <a16:creationId xmlns:a16="http://schemas.microsoft.com/office/drawing/2014/main" id="{5951B47A-D12B-407B-82FF-F62751FC4C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30FAB5-8DF8-48FE-AA1B-7F76CC8C3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5B9CE-8740-4E94-94A6-E168B57EB816}" type="slidenum">
              <a:rPr lang="en-US" smtClean="0"/>
              <a:t>‹#›</a:t>
            </a:fld>
            <a:endParaRPr lang="en-US"/>
          </a:p>
        </p:txBody>
      </p:sp>
    </p:spTree>
    <p:extLst>
      <p:ext uri="{BB962C8B-B14F-4D97-AF65-F5344CB8AC3E}">
        <p14:creationId xmlns:p14="http://schemas.microsoft.com/office/powerpoint/2010/main" val="357028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hyperlink" Target="https://doi.org/10.1016/j.epsr.2016.05.023" TargetMode="External"/><Relationship Id="rId7" Type="http://schemas.openxmlformats.org/officeDocument/2006/relationships/image" Target="../media/image38.png"/><Relationship Id="rId2" Type="http://schemas.openxmlformats.org/officeDocument/2006/relationships/hyperlink" Target="https://doi.org/10.1016/j.apenergy.2018.12.063" TargetMode="External"/><Relationship Id="rId1" Type="http://schemas.openxmlformats.org/officeDocument/2006/relationships/slideLayout" Target="../slideLayouts/slideLayout7.xml"/><Relationship Id="rId6" Type="http://schemas.openxmlformats.org/officeDocument/2006/relationships/hyperlink" Target="https://www.kaggle.com/srinuti/residential-power-usage-3years-data-timeseries" TargetMode="External"/><Relationship Id="rId5" Type="http://schemas.openxmlformats.org/officeDocument/2006/relationships/hyperlink" Target="https://doi.org/10.1016/j.neucom.2018.09.082" TargetMode="External"/><Relationship Id="rId4" Type="http://schemas.openxmlformats.org/officeDocument/2006/relationships/hyperlink" Target="https://doi.org/10.1016/j.asoc.2020.10618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5" name="Group 9">
            <a:extLst>
              <a:ext uri="{FF2B5EF4-FFF2-40B4-BE49-F238E27FC236}">
                <a16:creationId xmlns:a16="http://schemas.microsoft.com/office/drawing/2014/main" id="{8553B86A-3688-4590-934F-8CD074A9BF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6F036222-7F97-43EF-AF1A-2B06BAC9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11">
              <a:extLst>
                <a:ext uri="{FF2B5EF4-FFF2-40B4-BE49-F238E27FC236}">
                  <a16:creationId xmlns:a16="http://schemas.microsoft.com/office/drawing/2014/main" id="{5EC638B7-C55E-4E8E-ABDC-CBD417F0D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7" name="Freeform: Shape 13">
            <a:extLst>
              <a:ext uri="{FF2B5EF4-FFF2-40B4-BE49-F238E27FC236}">
                <a16:creationId xmlns:a16="http://schemas.microsoft.com/office/drawing/2014/main" id="{47159AC2-C98F-4C93-B774-B19EE1BEB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8"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95600" y="990600"/>
            <a:ext cx="92964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56702D9-3E35-4F9F-A8F0-FCF984412D20}"/>
              </a:ext>
            </a:extLst>
          </p:cNvPr>
          <p:cNvSpPr>
            <a:spLocks noGrp="1"/>
          </p:cNvSpPr>
          <p:nvPr>
            <p:ph type="ctrTitle"/>
          </p:nvPr>
        </p:nvSpPr>
        <p:spPr>
          <a:xfrm>
            <a:off x="3581400" y="1676400"/>
            <a:ext cx="7606004" cy="1440024"/>
          </a:xfrm>
        </p:spPr>
        <p:txBody>
          <a:bodyPr vert="horz" lIns="91440" tIns="45720" rIns="91440" bIns="45720" rtlCol="0" anchor="t">
            <a:normAutofit fontScale="90000"/>
          </a:bodyPr>
          <a:lstStyle/>
          <a:p>
            <a:r>
              <a:rPr lang="en-US" sz="4000" b="1" kern="1200" dirty="0">
                <a:solidFill>
                  <a:schemeClr val="tx1"/>
                </a:solidFill>
                <a:effectLst/>
                <a:latin typeface="Times New Roman" panose="02020603050405020304" pitchFamily="18" charset="0"/>
                <a:cs typeface="Times New Roman" panose="02020603050405020304" pitchFamily="18" charset="0"/>
              </a:rPr>
              <a:t>Predicting Residential Power Usage</a:t>
            </a:r>
            <a:br>
              <a:rPr lang="en-US" sz="4000" b="1" kern="1200" dirty="0">
                <a:solidFill>
                  <a:schemeClr val="tx1"/>
                </a:solidFill>
                <a:effectLst/>
                <a:latin typeface="Times New Roman" panose="02020603050405020304" pitchFamily="18" charset="0"/>
                <a:cs typeface="Times New Roman" panose="02020603050405020304" pitchFamily="18" charset="0"/>
              </a:rPr>
            </a:br>
            <a:r>
              <a:rPr lang="en-US" sz="4000" b="1" kern="1200" dirty="0">
                <a:solidFill>
                  <a:schemeClr val="tx1"/>
                </a:solidFill>
                <a:effectLst/>
                <a:latin typeface="Times New Roman" panose="02020603050405020304" pitchFamily="18" charset="0"/>
                <a:cs typeface="Times New Roman" panose="02020603050405020304" pitchFamily="18" charset="0"/>
              </a:rPr>
              <a:t>Project 2</a:t>
            </a:r>
            <a:endParaRPr lang="en-US" sz="4000" b="1" kern="12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28185BC-3B44-4AC2-8726-8D082BD834DA}"/>
              </a:ext>
            </a:extLst>
          </p:cNvPr>
          <p:cNvSpPr>
            <a:spLocks noGrp="1"/>
          </p:cNvSpPr>
          <p:nvPr>
            <p:ph type="subTitle" idx="1"/>
          </p:nvPr>
        </p:nvSpPr>
        <p:spPr>
          <a:xfrm>
            <a:off x="3293742" y="3592349"/>
            <a:ext cx="8249816" cy="1216153"/>
          </a:xfrm>
        </p:spPr>
        <p:txBody>
          <a:bodyPr vert="horz" lIns="91440" tIns="45720" rIns="91440" bIns="45720" rtlCol="0">
            <a:noAutofit/>
          </a:bodyPr>
          <a:lstStyle/>
          <a:p>
            <a:pPr marL="1810385" marR="0" indent="-228600" algn="l">
              <a:spcBef>
                <a:spcPts val="150"/>
              </a:spcBef>
              <a:spcAft>
                <a:spcPts val="800"/>
              </a:spcAft>
              <a:buFont typeface="Arial" panose="020B0604020202020204" pitchFamily="34" charset="0"/>
              <a:buChar char="•"/>
            </a:pPr>
            <a:r>
              <a:rPr lang="en-US" sz="2200" dirty="0">
                <a:latin typeface="Times New Roman" panose="02020603050405020304" pitchFamily="18" charset="0"/>
                <a:ea typeface="+mj-ea"/>
                <a:cs typeface="Times New Roman" panose="02020603050405020304" pitchFamily="18" charset="0"/>
              </a:rPr>
              <a:t>Nishith Reddy Mannuru                         11467417</a:t>
            </a:r>
          </a:p>
          <a:p>
            <a:pPr indent="-228600" algn="l">
              <a:buFont typeface="Arial" panose="020B0604020202020204" pitchFamily="34" charset="0"/>
              <a:buChar char="•"/>
            </a:pPr>
            <a:endParaRPr lang="en-US" sz="2200" dirty="0">
              <a:solidFill>
                <a:schemeClr val="tx1">
                  <a:alpha val="5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42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8FE6A0-51E5-4548-9BD3-A7CAF151B340}"/>
              </a:ext>
            </a:extLst>
          </p:cNvPr>
          <p:cNvSpPr txBox="1"/>
          <p:nvPr/>
        </p:nvSpPr>
        <p:spPr>
          <a:xfrm>
            <a:off x="1827504" y="525730"/>
            <a:ext cx="6094520" cy="369332"/>
          </a:xfrm>
          <a:prstGeom prst="rect">
            <a:avLst/>
          </a:prstGeom>
          <a:noFill/>
        </p:spPr>
        <p:txBody>
          <a:bodyPr wrap="square">
            <a:spAutoFit/>
          </a:bodyPr>
          <a:lstStyle/>
          <a:p>
            <a:r>
              <a:rPr lang="en-US" dirty="0">
                <a:solidFill>
                  <a:srgbClr val="2F5496"/>
                </a:solidFill>
                <a:latin typeface="Times New Roman" panose="02020603050405020304" pitchFamily="18" charset="0"/>
                <a:cs typeface="Times New Roman" panose="02020603050405020304" pitchFamily="18" charset="0"/>
              </a:rPr>
              <a:t>Step 3: Perform different time series methods to forecast</a:t>
            </a:r>
          </a:p>
        </p:txBody>
      </p:sp>
      <p:sp>
        <p:nvSpPr>
          <p:cNvPr id="5" name="TextBox 4">
            <a:extLst>
              <a:ext uri="{FF2B5EF4-FFF2-40B4-BE49-F238E27FC236}">
                <a16:creationId xmlns:a16="http://schemas.microsoft.com/office/drawing/2014/main" id="{4A10D67C-0381-47F3-8ED0-C0B4012EB2BE}"/>
              </a:ext>
            </a:extLst>
          </p:cNvPr>
          <p:cNvSpPr txBox="1"/>
          <p:nvPr/>
        </p:nvSpPr>
        <p:spPr>
          <a:xfrm>
            <a:off x="2221636" y="1156658"/>
            <a:ext cx="6318681" cy="767711"/>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Model 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Using holt additive winters method.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Additive because seasonality remains constant throughout.</a:t>
            </a:r>
          </a:p>
        </p:txBody>
      </p:sp>
      <p:pic>
        <p:nvPicPr>
          <p:cNvPr id="6" name="Picture 5">
            <a:extLst>
              <a:ext uri="{FF2B5EF4-FFF2-40B4-BE49-F238E27FC236}">
                <a16:creationId xmlns:a16="http://schemas.microsoft.com/office/drawing/2014/main" id="{C9CA1DC8-2BD6-4A92-BFC8-828758513BC4}"/>
              </a:ext>
            </a:extLst>
          </p:cNvPr>
          <p:cNvPicPr/>
          <p:nvPr/>
        </p:nvPicPr>
        <p:blipFill>
          <a:blip r:embed="rId2"/>
          <a:stretch>
            <a:fillRect/>
          </a:stretch>
        </p:blipFill>
        <p:spPr>
          <a:xfrm>
            <a:off x="1500325" y="2447562"/>
            <a:ext cx="3374439" cy="4118584"/>
          </a:xfrm>
          <a:prstGeom prst="rect">
            <a:avLst/>
          </a:prstGeom>
          <a:ln w="28575">
            <a:solidFill>
              <a:schemeClr val="tx1"/>
            </a:solidFill>
          </a:ln>
        </p:spPr>
      </p:pic>
      <p:pic>
        <p:nvPicPr>
          <p:cNvPr id="8" name="Picture 7">
            <a:extLst>
              <a:ext uri="{FF2B5EF4-FFF2-40B4-BE49-F238E27FC236}">
                <a16:creationId xmlns:a16="http://schemas.microsoft.com/office/drawing/2014/main" id="{D830D71F-C5B8-4FA6-8F31-8828F7A65089}"/>
              </a:ext>
            </a:extLst>
          </p:cNvPr>
          <p:cNvPicPr/>
          <p:nvPr/>
        </p:nvPicPr>
        <p:blipFill>
          <a:blip r:embed="rId3"/>
          <a:stretch>
            <a:fillRect/>
          </a:stretch>
        </p:blipFill>
        <p:spPr>
          <a:xfrm>
            <a:off x="5050654" y="2592705"/>
            <a:ext cx="5943600" cy="1672590"/>
          </a:xfrm>
          <a:prstGeom prst="rect">
            <a:avLst/>
          </a:prstGeom>
          <a:ln w="28575">
            <a:solidFill>
              <a:schemeClr val="tx1"/>
            </a:solidFill>
          </a:ln>
        </p:spPr>
      </p:pic>
    </p:spTree>
    <p:extLst>
      <p:ext uri="{BB962C8B-B14F-4D97-AF65-F5344CB8AC3E}">
        <p14:creationId xmlns:p14="http://schemas.microsoft.com/office/powerpoint/2010/main" val="200366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50B075-6D17-49F9-BBEC-77B85614CEFA}"/>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algn="ctr">
              <a:lnSpc>
                <a:spcPct val="90000"/>
              </a:lnSpc>
              <a:spcBef>
                <a:spcPct val="0"/>
              </a:spcBef>
              <a:spcAft>
                <a:spcPts val="800"/>
              </a:spcAft>
            </a:pPr>
            <a:r>
              <a:rPr lang="en-US" sz="3800" b="1" dirty="0">
                <a:solidFill>
                  <a:srgbClr val="FFFFFF"/>
                </a:solidFill>
                <a:effectLst/>
                <a:latin typeface="+mj-lt"/>
                <a:ea typeface="+mj-ea"/>
                <a:cs typeface="+mj-cs"/>
              </a:rPr>
              <a:t>Model 2:</a:t>
            </a:r>
            <a:r>
              <a:rPr lang="en-US" sz="3800" i="1" dirty="0">
                <a:solidFill>
                  <a:srgbClr val="FFFFFF"/>
                </a:solidFill>
                <a:effectLst/>
                <a:latin typeface="+mj-lt"/>
                <a:ea typeface="+mj-ea"/>
                <a:cs typeface="+mj-cs"/>
              </a:rPr>
              <a:t>Using holt exponential method with weight 0.1.</a:t>
            </a:r>
            <a:endParaRPr lang="en-US" sz="3800" dirty="0">
              <a:solidFill>
                <a:srgbClr val="FFFFFF"/>
              </a:solidFill>
              <a:effectLst/>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4EF2E527-DF94-4582-B3B8-39581276EACC}"/>
              </a:ext>
            </a:extLst>
          </p:cNvPr>
          <p:cNvPicPr/>
          <p:nvPr/>
        </p:nvPicPr>
        <p:blipFill>
          <a:blip r:embed="rId2"/>
          <a:stretch>
            <a:fillRect/>
          </a:stretch>
        </p:blipFill>
        <p:spPr>
          <a:xfrm>
            <a:off x="1020385" y="2426818"/>
            <a:ext cx="4078280"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B9B37208-9ABF-403C-8BED-E72CD55B5381}"/>
              </a:ext>
            </a:extLst>
          </p:cNvPr>
          <p:cNvPicPr/>
          <p:nvPr/>
        </p:nvPicPr>
        <p:blipFill>
          <a:blip r:embed="rId3"/>
          <a:stretch>
            <a:fillRect/>
          </a:stretch>
        </p:blipFill>
        <p:spPr>
          <a:xfrm>
            <a:off x="6445073" y="3675448"/>
            <a:ext cx="5455917" cy="1500376"/>
          </a:xfrm>
          <a:prstGeom prst="rect">
            <a:avLst/>
          </a:prstGeom>
        </p:spPr>
      </p:pic>
    </p:spTree>
    <p:extLst>
      <p:ext uri="{BB962C8B-B14F-4D97-AF65-F5344CB8AC3E}">
        <p14:creationId xmlns:p14="http://schemas.microsoft.com/office/powerpoint/2010/main" val="1980442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EE49C-4867-41BB-B4DE-868C81DC9FB0}"/>
              </a:ext>
            </a:extLst>
          </p:cNvPr>
          <p:cNvSpPr txBox="1"/>
          <p:nvPr/>
        </p:nvSpPr>
        <p:spPr>
          <a:xfrm>
            <a:off x="1688977" y="610412"/>
            <a:ext cx="6094520" cy="670120"/>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Model 3: </a:t>
            </a:r>
            <a:r>
              <a:rPr lang="en-US" sz="1800" i="1" dirty="0">
                <a:effectLst/>
                <a:latin typeface="Arial" panose="020B0604020202020204" pitchFamily="34" charset="0"/>
                <a:ea typeface="Calibri" panose="020F0502020204030204" pitchFamily="34" charset="0"/>
                <a:cs typeface="Times New Roman" panose="02020603050405020304" pitchFamily="18" charset="0"/>
              </a:rPr>
              <a:t>Same additive method using (0.2,1,0) values another model was run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C2F9355-2C85-48D8-BB9C-641F3ECB504E}"/>
              </a:ext>
            </a:extLst>
          </p:cNvPr>
          <p:cNvPicPr/>
          <p:nvPr/>
        </p:nvPicPr>
        <p:blipFill>
          <a:blip r:embed="rId2"/>
          <a:stretch>
            <a:fillRect/>
          </a:stretch>
        </p:blipFill>
        <p:spPr>
          <a:xfrm>
            <a:off x="1147440" y="1539720"/>
            <a:ext cx="3119760" cy="4232429"/>
          </a:xfrm>
          <a:prstGeom prst="rect">
            <a:avLst/>
          </a:prstGeom>
          <a:ln w="28575">
            <a:solidFill>
              <a:schemeClr val="tx1"/>
            </a:solidFill>
          </a:ln>
        </p:spPr>
      </p:pic>
      <p:pic>
        <p:nvPicPr>
          <p:cNvPr id="5" name="Picture 4">
            <a:extLst>
              <a:ext uri="{FF2B5EF4-FFF2-40B4-BE49-F238E27FC236}">
                <a16:creationId xmlns:a16="http://schemas.microsoft.com/office/drawing/2014/main" id="{ED34FFAC-7B79-47D6-8305-C0A4FE1CE628}"/>
              </a:ext>
            </a:extLst>
          </p:cNvPr>
          <p:cNvPicPr/>
          <p:nvPr/>
        </p:nvPicPr>
        <p:blipFill>
          <a:blip r:embed="rId3"/>
          <a:stretch>
            <a:fillRect/>
          </a:stretch>
        </p:blipFill>
        <p:spPr>
          <a:xfrm>
            <a:off x="5089170" y="2955290"/>
            <a:ext cx="6426200" cy="740410"/>
          </a:xfrm>
          <a:prstGeom prst="rect">
            <a:avLst/>
          </a:prstGeom>
          <a:ln w="28575">
            <a:solidFill>
              <a:schemeClr val="tx1"/>
            </a:solidFill>
          </a:ln>
        </p:spPr>
      </p:pic>
    </p:spTree>
    <p:extLst>
      <p:ext uri="{BB962C8B-B14F-4D97-AF65-F5344CB8AC3E}">
        <p14:creationId xmlns:p14="http://schemas.microsoft.com/office/powerpoint/2010/main" val="1223674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58445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3" name="TextBox 2">
            <a:extLst>
              <a:ext uri="{FF2B5EF4-FFF2-40B4-BE49-F238E27FC236}">
                <a16:creationId xmlns:a16="http://schemas.microsoft.com/office/drawing/2014/main" id="{7A21B191-1F51-483E-BCB0-C73A4273BBF6}"/>
              </a:ext>
            </a:extLst>
          </p:cNvPr>
          <p:cNvSpPr txBox="1"/>
          <p:nvPr/>
        </p:nvSpPr>
        <p:spPr>
          <a:xfrm>
            <a:off x="804672" y="338328"/>
            <a:ext cx="5011473" cy="17739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solidFill>
                  <a:srgbClr val="FFFFFF"/>
                </a:solidFill>
                <a:effectLst/>
                <a:latin typeface="+mj-lt"/>
                <a:ea typeface="+mj-ea"/>
                <a:cs typeface="+mj-cs"/>
              </a:rPr>
              <a:t>SAS ADF test</a:t>
            </a:r>
            <a:endParaRPr lang="en-US" sz="40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F2CA6D6A-5CF1-482E-B69E-404EBB3A1EF8}"/>
              </a:ext>
            </a:extLst>
          </p:cNvPr>
          <p:cNvSpPr txBox="1"/>
          <p:nvPr/>
        </p:nvSpPr>
        <p:spPr>
          <a:xfrm>
            <a:off x="6355641" y="338328"/>
            <a:ext cx="5029200" cy="1773936"/>
          </a:xfrm>
          <a:prstGeom prst="rect">
            <a:avLst/>
          </a:prstGeom>
        </p:spPr>
        <p:txBody>
          <a:bodyPr vert="horz" lIns="91440" tIns="45720" rIns="91440" bIns="45720" rtlCol="0" anchor="ctr">
            <a:normAutofit/>
          </a:bodyPr>
          <a:lstStyle/>
          <a:p>
            <a:pPr marL="0" marR="0" indent="-228600">
              <a:lnSpc>
                <a:spcPct val="90000"/>
              </a:lnSpc>
              <a:spcBef>
                <a:spcPts val="0"/>
              </a:spcBef>
              <a:spcAft>
                <a:spcPts val="800"/>
              </a:spcAft>
              <a:buFont typeface="Arial" panose="020B0604020202020204" pitchFamily="34" charset="0"/>
              <a:buChar char="•"/>
            </a:pPr>
            <a:r>
              <a:rPr lang="en-US" dirty="0">
                <a:solidFill>
                  <a:srgbClr val="FFFFFF"/>
                </a:solidFill>
                <a:effectLst/>
              </a:rPr>
              <a:t>Inference: looking at the ADF test, I can see that Rho and Tau values are significant. The same ADF test is also performed using Python. </a:t>
            </a:r>
            <a:r>
              <a:rPr lang="en-US" b="1" dirty="0">
                <a:solidFill>
                  <a:srgbClr val="FFFFFF"/>
                </a:solidFill>
                <a:effectLst/>
              </a:rPr>
              <a:t>There also it stated that the data is stationary.</a:t>
            </a:r>
            <a:endParaRPr lang="en-US" dirty="0">
              <a:solidFill>
                <a:srgbClr val="FFFFFF"/>
              </a:solidFill>
              <a:effectLst/>
            </a:endParaRPr>
          </a:p>
        </p:txBody>
      </p:sp>
      <p:sp>
        <p:nvSpPr>
          <p:cNvPr id="16" name="Rectangle 15">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805364"/>
            <a:ext cx="12188952" cy="4052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E50C6-D067-43D8-AEDA-D94BDB33319E}"/>
              </a:ext>
            </a:extLst>
          </p:cNvPr>
          <p:cNvPicPr/>
          <p:nvPr/>
        </p:nvPicPr>
        <p:blipFill>
          <a:blip r:embed="rId3"/>
          <a:stretch>
            <a:fillRect/>
          </a:stretch>
        </p:blipFill>
        <p:spPr>
          <a:xfrm>
            <a:off x="669999" y="3256348"/>
            <a:ext cx="5166360" cy="2661162"/>
          </a:xfrm>
          <a:prstGeom prst="rect">
            <a:avLst/>
          </a:prstGeom>
          <a:ln w="28575">
            <a:solidFill>
              <a:schemeClr val="tx1"/>
            </a:solidFill>
          </a:ln>
        </p:spPr>
      </p:pic>
      <p:pic>
        <p:nvPicPr>
          <p:cNvPr id="5" name="Picture 4">
            <a:extLst>
              <a:ext uri="{FF2B5EF4-FFF2-40B4-BE49-F238E27FC236}">
                <a16:creationId xmlns:a16="http://schemas.microsoft.com/office/drawing/2014/main" id="{DC401363-BD7B-4BAC-8A1B-DCD29DE1F8DC}"/>
              </a:ext>
            </a:extLst>
          </p:cNvPr>
          <p:cNvPicPr/>
          <p:nvPr/>
        </p:nvPicPr>
        <p:blipFill>
          <a:blip r:embed="rId4"/>
          <a:stretch>
            <a:fillRect/>
          </a:stretch>
        </p:blipFill>
        <p:spPr>
          <a:xfrm>
            <a:off x="6355641" y="4070293"/>
            <a:ext cx="5166360" cy="1033271"/>
          </a:xfrm>
          <a:prstGeom prst="rect">
            <a:avLst/>
          </a:prstGeom>
          <a:ln w="28575">
            <a:solidFill>
              <a:schemeClr val="tx1"/>
            </a:solidFill>
          </a:ln>
        </p:spPr>
      </p:pic>
    </p:spTree>
    <p:extLst>
      <p:ext uri="{BB962C8B-B14F-4D97-AF65-F5344CB8AC3E}">
        <p14:creationId xmlns:p14="http://schemas.microsoft.com/office/powerpoint/2010/main" val="50189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9C30A-96F6-4DDA-9875-8C64BD127B60}"/>
              </a:ext>
            </a:extLst>
          </p:cNvPr>
          <p:cNvSpPr txBox="1"/>
          <p:nvPr/>
        </p:nvSpPr>
        <p:spPr>
          <a:xfrm>
            <a:off x="1494408" y="463411"/>
            <a:ext cx="6096000" cy="37375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Recommended models using SCAN: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96B73E0-6B84-4337-A847-043058FD705B}"/>
              </a:ext>
            </a:extLst>
          </p:cNvPr>
          <p:cNvPicPr/>
          <p:nvPr/>
        </p:nvPicPr>
        <p:blipFill>
          <a:blip r:embed="rId2"/>
          <a:stretch>
            <a:fillRect/>
          </a:stretch>
        </p:blipFill>
        <p:spPr>
          <a:xfrm>
            <a:off x="1233487" y="1433512"/>
            <a:ext cx="4010025" cy="2133600"/>
          </a:xfrm>
          <a:prstGeom prst="rect">
            <a:avLst/>
          </a:prstGeom>
          <a:ln w="28575">
            <a:solidFill>
              <a:schemeClr val="tx1"/>
            </a:solidFill>
          </a:ln>
        </p:spPr>
      </p:pic>
      <p:pic>
        <p:nvPicPr>
          <p:cNvPr id="5" name="Picture 4">
            <a:extLst>
              <a:ext uri="{FF2B5EF4-FFF2-40B4-BE49-F238E27FC236}">
                <a16:creationId xmlns:a16="http://schemas.microsoft.com/office/drawing/2014/main" id="{35E35474-3F97-4E1D-A8C2-11AA827C05B9}"/>
              </a:ext>
            </a:extLst>
          </p:cNvPr>
          <p:cNvPicPr/>
          <p:nvPr/>
        </p:nvPicPr>
        <p:blipFill>
          <a:blip r:embed="rId3"/>
          <a:stretch>
            <a:fillRect/>
          </a:stretch>
        </p:blipFill>
        <p:spPr>
          <a:xfrm>
            <a:off x="5695950" y="2338387"/>
            <a:ext cx="4038600" cy="1190625"/>
          </a:xfrm>
          <a:prstGeom prst="rect">
            <a:avLst/>
          </a:prstGeom>
          <a:ln w="28575">
            <a:solidFill>
              <a:schemeClr val="tx1"/>
            </a:solidFill>
          </a:ln>
        </p:spPr>
      </p:pic>
    </p:spTree>
    <p:extLst>
      <p:ext uri="{BB962C8B-B14F-4D97-AF65-F5344CB8AC3E}">
        <p14:creationId xmlns:p14="http://schemas.microsoft.com/office/powerpoint/2010/main" val="316828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3195BE-A460-4E8A-9A79-7DBF3A0D093E}"/>
              </a:ext>
            </a:extLst>
          </p:cNvPr>
          <p:cNvSpPr txBox="1"/>
          <p:nvPr/>
        </p:nvSpPr>
        <p:spPr>
          <a:xfrm>
            <a:off x="359172" y="1144769"/>
            <a:ext cx="3724217" cy="2896432"/>
          </a:xfrm>
          <a:prstGeom prst="rect">
            <a:avLst/>
          </a:prstGeom>
        </p:spPr>
        <p:txBody>
          <a:bodyPr vert="horz" lIns="91440" tIns="45720" rIns="91440" bIns="45720" rtlCol="0" anchor="b">
            <a:normAutofit/>
          </a:bodyPr>
          <a:lstStyle/>
          <a:p>
            <a:pPr marL="0" marR="0">
              <a:lnSpc>
                <a:spcPct val="90000"/>
              </a:lnSpc>
              <a:spcBef>
                <a:spcPct val="0"/>
              </a:spcBef>
              <a:spcAft>
                <a:spcPts val="800"/>
              </a:spcAft>
            </a:pPr>
            <a:r>
              <a:rPr lang="en-US" sz="4000">
                <a:effectLst/>
                <a:latin typeface="+mj-lt"/>
                <a:ea typeface="+mj-ea"/>
                <a:cs typeface="+mj-cs"/>
              </a:rPr>
              <a:t>Model 4: Manual ARIMA Model by looking at the SAC and SPAC spikes</a:t>
            </a:r>
          </a:p>
        </p:txBody>
      </p:sp>
      <p:sp>
        <p:nvSpPr>
          <p:cNvPr id="14" name="Rectangle 13">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5A524CA-C721-4A1D-A528-6088F17C2461}"/>
              </a:ext>
            </a:extLst>
          </p:cNvPr>
          <p:cNvPicPr/>
          <p:nvPr/>
        </p:nvPicPr>
        <p:blipFill>
          <a:blip r:embed="rId2"/>
          <a:stretch>
            <a:fillRect/>
          </a:stretch>
        </p:blipFill>
        <p:spPr>
          <a:xfrm>
            <a:off x="4627358" y="379158"/>
            <a:ext cx="3473474" cy="2926079"/>
          </a:xfrm>
          <a:prstGeom prst="rect">
            <a:avLst/>
          </a:prstGeom>
          <a:ln w="28575">
            <a:solidFill>
              <a:schemeClr val="tx1"/>
            </a:solidFill>
          </a:ln>
        </p:spPr>
      </p:pic>
      <p:pic>
        <p:nvPicPr>
          <p:cNvPr id="5" name="Picture 4">
            <a:extLst>
              <a:ext uri="{FF2B5EF4-FFF2-40B4-BE49-F238E27FC236}">
                <a16:creationId xmlns:a16="http://schemas.microsoft.com/office/drawing/2014/main" id="{4F3C21F8-1062-4244-A6C3-2B3589598E35}"/>
              </a:ext>
            </a:extLst>
          </p:cNvPr>
          <p:cNvPicPr/>
          <p:nvPr/>
        </p:nvPicPr>
        <p:blipFill>
          <a:blip r:embed="rId3"/>
          <a:stretch>
            <a:fillRect/>
          </a:stretch>
        </p:blipFill>
        <p:spPr>
          <a:xfrm>
            <a:off x="8344473" y="379158"/>
            <a:ext cx="3610733" cy="2926080"/>
          </a:xfrm>
          <a:prstGeom prst="rect">
            <a:avLst/>
          </a:prstGeom>
          <a:ln w="28575">
            <a:solidFill>
              <a:schemeClr val="tx1"/>
            </a:solidFill>
          </a:ln>
        </p:spPr>
      </p:pic>
      <p:sp>
        <p:nvSpPr>
          <p:cNvPr id="16" name="Rectangle 15">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13AD7E5-7530-4D3E-BE96-D90FD4A0E7AA}"/>
              </a:ext>
            </a:extLst>
          </p:cNvPr>
          <p:cNvPicPr/>
          <p:nvPr/>
        </p:nvPicPr>
        <p:blipFill>
          <a:blip r:embed="rId4"/>
          <a:stretch>
            <a:fillRect/>
          </a:stretch>
        </p:blipFill>
        <p:spPr>
          <a:xfrm>
            <a:off x="4267200" y="4527930"/>
            <a:ext cx="3934839" cy="996570"/>
          </a:xfrm>
          <a:prstGeom prst="rect">
            <a:avLst/>
          </a:prstGeom>
          <a:ln w="28575">
            <a:solidFill>
              <a:schemeClr val="tx1"/>
            </a:solidFill>
          </a:ln>
        </p:spPr>
      </p:pic>
      <p:pic>
        <p:nvPicPr>
          <p:cNvPr id="6" name="Picture 5">
            <a:extLst>
              <a:ext uri="{FF2B5EF4-FFF2-40B4-BE49-F238E27FC236}">
                <a16:creationId xmlns:a16="http://schemas.microsoft.com/office/drawing/2014/main" id="{F4C6B179-A099-44DA-86D2-F1033074E29F}"/>
              </a:ext>
            </a:extLst>
          </p:cNvPr>
          <p:cNvPicPr/>
          <p:nvPr/>
        </p:nvPicPr>
        <p:blipFill>
          <a:blip r:embed="rId5"/>
          <a:stretch>
            <a:fillRect/>
          </a:stretch>
        </p:blipFill>
        <p:spPr>
          <a:xfrm>
            <a:off x="8310333" y="3494087"/>
            <a:ext cx="3675888" cy="2784485"/>
          </a:xfrm>
          <a:prstGeom prst="rect">
            <a:avLst/>
          </a:prstGeom>
          <a:ln w="28575">
            <a:solidFill>
              <a:schemeClr val="tx1"/>
            </a:solidFill>
          </a:ln>
        </p:spPr>
      </p:pic>
    </p:spTree>
    <p:extLst>
      <p:ext uri="{BB962C8B-B14F-4D97-AF65-F5344CB8AC3E}">
        <p14:creationId xmlns:p14="http://schemas.microsoft.com/office/powerpoint/2010/main" val="475481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7BCCDE-6FC5-4B0D-BF38-291D53EB1510}"/>
              </a:ext>
            </a:extLst>
          </p:cNvPr>
          <p:cNvSpPr txBox="1"/>
          <p:nvPr/>
        </p:nvSpPr>
        <p:spPr>
          <a:xfrm>
            <a:off x="1043631" y="873940"/>
            <a:ext cx="4928291"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effectLst/>
                <a:latin typeface="+mj-lt"/>
                <a:ea typeface="+mj-ea"/>
                <a:cs typeface="+mj-cs"/>
              </a:rPr>
              <a:t>Auto Arima in Python:</a:t>
            </a:r>
            <a:endParaRPr lang="en-US" sz="3600">
              <a:latin typeface="+mj-lt"/>
              <a:ea typeface="+mj-ea"/>
              <a:cs typeface="+mj-cs"/>
            </a:endParaRPr>
          </a:p>
          <a:p>
            <a:pPr marL="0" marR="0">
              <a:lnSpc>
                <a:spcPct val="90000"/>
              </a:lnSpc>
              <a:spcBef>
                <a:spcPct val="0"/>
              </a:spcBef>
              <a:spcAft>
                <a:spcPts val="600"/>
              </a:spcAft>
            </a:pPr>
            <a:endParaRPr lang="en-US" sz="3600" b="1">
              <a:effectLst/>
              <a:latin typeface="+mj-lt"/>
              <a:ea typeface="+mj-ea"/>
              <a:cs typeface="+mj-cs"/>
            </a:endParaRPr>
          </a:p>
        </p:txBody>
      </p:sp>
      <p:sp>
        <p:nvSpPr>
          <p:cNvPr id="8" name="TextBox 7">
            <a:extLst>
              <a:ext uri="{FF2B5EF4-FFF2-40B4-BE49-F238E27FC236}">
                <a16:creationId xmlns:a16="http://schemas.microsoft.com/office/drawing/2014/main" id="{53CAB8A9-4937-4422-AC64-5B81FCFC6C09}"/>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effectLst/>
              </a:rPr>
              <a:t>Step 1: importing data.</a:t>
            </a:r>
          </a:p>
          <a:p>
            <a:pPr indent="-228600">
              <a:lnSpc>
                <a:spcPct val="90000"/>
              </a:lnSpc>
              <a:spcAft>
                <a:spcPts val="600"/>
              </a:spcAft>
              <a:buFont typeface="Arial" panose="020B0604020202020204" pitchFamily="34" charset="0"/>
              <a:buChar char="•"/>
            </a:pPr>
            <a:endParaRPr lang="en-US" dirty="0">
              <a:effectLst/>
            </a:endParaRPr>
          </a:p>
          <a:p>
            <a:pPr indent="-228600">
              <a:lnSpc>
                <a:spcPct val="90000"/>
              </a:lnSpc>
              <a:spcAft>
                <a:spcPts val="600"/>
              </a:spcAft>
              <a:buFont typeface="Arial" panose="020B0604020202020204" pitchFamily="34" charset="0"/>
              <a:buChar char="•"/>
            </a:pPr>
            <a:r>
              <a:rPr lang="en-US" dirty="0">
                <a:effectLst/>
              </a:rPr>
              <a:t>Step 2: Checking if the data is stationary using ADF test in Python</a:t>
            </a:r>
            <a:endParaRPr lang="en-US" dirty="0"/>
          </a:p>
        </p:txBody>
      </p:sp>
      <p:sp>
        <p:nvSpPr>
          <p:cNvPr id="41" name="Rectangle 40">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6D1D1961-B9BD-486F-988B-F0581BDAEAD3}"/>
              </a:ext>
            </a:extLst>
          </p:cNvPr>
          <p:cNvPicPr/>
          <p:nvPr/>
        </p:nvPicPr>
        <p:blipFill>
          <a:blip r:embed="rId2"/>
          <a:stretch>
            <a:fillRect/>
          </a:stretch>
        </p:blipFill>
        <p:spPr>
          <a:xfrm>
            <a:off x="6841066" y="999371"/>
            <a:ext cx="4305905" cy="2002245"/>
          </a:xfrm>
          <a:prstGeom prst="rect">
            <a:avLst/>
          </a:prstGeom>
          <a:ln w="28575">
            <a:solidFill>
              <a:schemeClr val="tx1"/>
            </a:solidFill>
          </a:ln>
        </p:spPr>
      </p:pic>
      <p:sp>
        <p:nvSpPr>
          <p:cNvPr id="43" name="Rectangle 42">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10;&#10;Description automatically generated">
            <a:extLst>
              <a:ext uri="{FF2B5EF4-FFF2-40B4-BE49-F238E27FC236}">
                <a16:creationId xmlns:a16="http://schemas.microsoft.com/office/drawing/2014/main" id="{6914A476-069A-4D82-8266-85CF774F0A56}"/>
              </a:ext>
            </a:extLst>
          </p:cNvPr>
          <p:cNvPicPr/>
          <p:nvPr/>
        </p:nvPicPr>
        <p:blipFill>
          <a:blip r:embed="rId3"/>
          <a:stretch>
            <a:fillRect/>
          </a:stretch>
        </p:blipFill>
        <p:spPr>
          <a:xfrm>
            <a:off x="6841066" y="4420893"/>
            <a:ext cx="4305905" cy="882710"/>
          </a:xfrm>
          <a:prstGeom prst="rect">
            <a:avLst/>
          </a:prstGeom>
          <a:ln w="28575">
            <a:solidFill>
              <a:schemeClr val="tx1"/>
            </a:solidFill>
          </a:ln>
        </p:spPr>
      </p:pic>
      <p:cxnSp>
        <p:nvCxnSpPr>
          <p:cNvPr id="45" name="Straight Connector 4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693EFB-22FE-4F76-88AD-127FB3883056}"/>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616771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A1DBD9-B791-4A36-BEAF-EA6023A2E41B}"/>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rgbClr val="FFFFFF"/>
                </a:solidFill>
                <a:effectLst/>
                <a:latin typeface="+mj-lt"/>
                <a:ea typeface="+mj-ea"/>
                <a:cs typeface="+mj-cs"/>
              </a:rPr>
              <a:t>Step 3: Performing differencing</a:t>
            </a:r>
            <a:endParaRPr lang="en-US" sz="5400">
              <a:solidFill>
                <a:srgbClr val="FFFFFF"/>
              </a:solidFill>
              <a:latin typeface="+mj-lt"/>
              <a:ea typeface="+mj-ea"/>
              <a:cs typeface="+mj-cs"/>
            </a:endParaRP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10;&#10;Description automatically generated">
            <a:extLst>
              <a:ext uri="{FF2B5EF4-FFF2-40B4-BE49-F238E27FC236}">
                <a16:creationId xmlns:a16="http://schemas.microsoft.com/office/drawing/2014/main" id="{478438A2-F681-4A8E-9026-D9583726D7C2}"/>
              </a:ext>
            </a:extLst>
          </p:cNvPr>
          <p:cNvPicPr/>
          <p:nvPr/>
        </p:nvPicPr>
        <p:blipFill rotWithShape="1">
          <a:blip r:embed="rId2"/>
          <a:srcRect b="3786"/>
          <a:stretch/>
        </p:blipFill>
        <p:spPr>
          <a:xfrm>
            <a:off x="813610" y="2426818"/>
            <a:ext cx="4491830" cy="3997637"/>
          </a:xfrm>
          <a:prstGeom prst="rect">
            <a:avLst/>
          </a:prstGeom>
          <a:ln w="28575">
            <a:solidFill>
              <a:schemeClr val="tx1"/>
            </a:solidFill>
          </a:ln>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D0382A7-7AE4-4EE9-8672-A4B89BD9EAA8}"/>
              </a:ext>
            </a:extLst>
          </p:cNvPr>
          <p:cNvPicPr/>
          <p:nvPr/>
        </p:nvPicPr>
        <p:blipFill>
          <a:blip r:embed="rId3"/>
          <a:stretch>
            <a:fillRect/>
          </a:stretch>
        </p:blipFill>
        <p:spPr>
          <a:xfrm>
            <a:off x="6445073" y="3185254"/>
            <a:ext cx="4489617" cy="1948721"/>
          </a:xfrm>
          <a:prstGeom prst="rect">
            <a:avLst/>
          </a:prstGeom>
          <a:ln w="28575">
            <a:solidFill>
              <a:schemeClr val="tx1"/>
            </a:solidFill>
          </a:ln>
        </p:spPr>
      </p:pic>
    </p:spTree>
    <p:extLst>
      <p:ext uri="{BB962C8B-B14F-4D97-AF65-F5344CB8AC3E}">
        <p14:creationId xmlns:p14="http://schemas.microsoft.com/office/powerpoint/2010/main" val="19915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7197F9-B80F-4E78-8D0A-EBE4541A3ACA}"/>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0" marR="0" algn="ctr">
              <a:lnSpc>
                <a:spcPct val="90000"/>
              </a:lnSpc>
              <a:spcBef>
                <a:spcPct val="0"/>
              </a:spcBef>
              <a:spcAft>
                <a:spcPts val="600"/>
              </a:spcAft>
            </a:pPr>
            <a:r>
              <a:rPr lang="en-US" sz="3400" b="1" dirty="0">
                <a:solidFill>
                  <a:srgbClr val="FFFFFF"/>
                </a:solidFill>
                <a:effectLst/>
                <a:latin typeface="+mj-lt"/>
                <a:ea typeface="+mj-ea"/>
                <a:cs typeface="+mj-cs"/>
              </a:rPr>
              <a:t>Step 4: Checking ACF and PACF before moving to auto </a:t>
            </a:r>
            <a:r>
              <a:rPr lang="en-US" sz="3400" b="1" dirty="0" err="1">
                <a:solidFill>
                  <a:srgbClr val="FFFFFF"/>
                </a:solidFill>
                <a:effectLst/>
                <a:latin typeface="+mj-lt"/>
                <a:ea typeface="+mj-ea"/>
                <a:cs typeface="+mj-cs"/>
              </a:rPr>
              <a:t>arima</a:t>
            </a:r>
            <a:r>
              <a:rPr lang="en-US" sz="3400" b="1" dirty="0">
                <a:solidFill>
                  <a:srgbClr val="FFFFFF"/>
                </a:solidFill>
                <a:effectLst/>
                <a:latin typeface="+mj-lt"/>
                <a:ea typeface="+mj-ea"/>
                <a:cs typeface="+mj-cs"/>
              </a:rPr>
              <a:t>.</a:t>
            </a:r>
          </a:p>
          <a:p>
            <a:pPr marL="0" marR="0" algn="ctr">
              <a:lnSpc>
                <a:spcPct val="90000"/>
              </a:lnSpc>
              <a:spcBef>
                <a:spcPct val="0"/>
              </a:spcBef>
              <a:spcAft>
                <a:spcPts val="600"/>
              </a:spcAft>
            </a:pPr>
            <a:endParaRPr lang="en-US" sz="3400" b="1" dirty="0">
              <a:solidFill>
                <a:srgbClr val="FFFFFF"/>
              </a:solidFill>
              <a:effectLst/>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Chart&#10;&#10;Description automatically generated">
            <a:extLst>
              <a:ext uri="{FF2B5EF4-FFF2-40B4-BE49-F238E27FC236}">
                <a16:creationId xmlns:a16="http://schemas.microsoft.com/office/drawing/2014/main" id="{14B696CF-A33E-42C1-B5DB-BDC13EC1EFDE}"/>
              </a:ext>
            </a:extLst>
          </p:cNvPr>
          <p:cNvPicPr/>
          <p:nvPr/>
        </p:nvPicPr>
        <p:blipFill>
          <a:blip r:embed="rId2"/>
          <a:stretch>
            <a:fillRect/>
          </a:stretch>
        </p:blipFill>
        <p:spPr>
          <a:xfrm>
            <a:off x="331567" y="2693383"/>
            <a:ext cx="5455917" cy="3464507"/>
          </a:xfrm>
          <a:prstGeom prst="rect">
            <a:avLst/>
          </a:prstGeom>
          <a:noFill/>
          <a:ln>
            <a:solidFill>
              <a:schemeClr val="tx1"/>
            </a:solidFill>
          </a:ln>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Chart, histogram&#10;&#10;Description automatically generated">
            <a:extLst>
              <a:ext uri="{FF2B5EF4-FFF2-40B4-BE49-F238E27FC236}">
                <a16:creationId xmlns:a16="http://schemas.microsoft.com/office/drawing/2014/main" id="{2E565922-E1E7-41AF-AA26-D4130C597705}"/>
              </a:ext>
            </a:extLst>
          </p:cNvPr>
          <p:cNvPicPr/>
          <p:nvPr/>
        </p:nvPicPr>
        <p:blipFill>
          <a:blip r:embed="rId3"/>
          <a:stretch>
            <a:fillRect/>
          </a:stretch>
        </p:blipFill>
        <p:spPr>
          <a:xfrm>
            <a:off x="6445073" y="2768402"/>
            <a:ext cx="5455917" cy="3314469"/>
          </a:xfrm>
          <a:prstGeom prst="rect">
            <a:avLst/>
          </a:prstGeom>
          <a:noFill/>
          <a:ln>
            <a:solidFill>
              <a:schemeClr val="tx1"/>
            </a:solidFill>
          </a:ln>
        </p:spPr>
      </p:pic>
      <p:pic>
        <p:nvPicPr>
          <p:cNvPr id="9" name="Picture 8" descr="Chart&#10;&#10;Description automatically generated">
            <a:extLst>
              <a:ext uri="{FF2B5EF4-FFF2-40B4-BE49-F238E27FC236}">
                <a16:creationId xmlns:a16="http://schemas.microsoft.com/office/drawing/2014/main" id="{00C19B27-1F95-4277-9680-DE9FC1E23A15}"/>
              </a:ext>
            </a:extLst>
          </p:cNvPr>
          <p:cNvPicPr/>
          <p:nvPr/>
        </p:nvPicPr>
        <p:blipFill>
          <a:blip r:embed="rId2"/>
          <a:stretch>
            <a:fillRect/>
          </a:stretch>
        </p:blipFill>
        <p:spPr>
          <a:xfrm>
            <a:off x="396882" y="2693383"/>
            <a:ext cx="5455917" cy="3464507"/>
          </a:xfrm>
          <a:prstGeom prst="rect">
            <a:avLst/>
          </a:prstGeom>
          <a:noFill/>
          <a:ln w="28575">
            <a:solidFill>
              <a:schemeClr val="tx1"/>
            </a:solidFill>
          </a:ln>
        </p:spPr>
      </p:pic>
      <p:pic>
        <p:nvPicPr>
          <p:cNvPr id="11" name="Picture 10" descr="Chart, histogram&#10;&#10;Description automatically generated">
            <a:extLst>
              <a:ext uri="{FF2B5EF4-FFF2-40B4-BE49-F238E27FC236}">
                <a16:creationId xmlns:a16="http://schemas.microsoft.com/office/drawing/2014/main" id="{8961B736-50F9-4578-8AFB-CDF054C32EC3}"/>
              </a:ext>
            </a:extLst>
          </p:cNvPr>
          <p:cNvPicPr/>
          <p:nvPr/>
        </p:nvPicPr>
        <p:blipFill>
          <a:blip r:embed="rId3"/>
          <a:stretch>
            <a:fillRect/>
          </a:stretch>
        </p:blipFill>
        <p:spPr>
          <a:xfrm>
            <a:off x="6510388" y="2768402"/>
            <a:ext cx="5455917" cy="3314469"/>
          </a:xfrm>
          <a:prstGeom prst="rect">
            <a:avLst/>
          </a:prstGeom>
          <a:noFill/>
          <a:ln w="28575">
            <a:solidFill>
              <a:schemeClr val="tx1"/>
            </a:solidFill>
          </a:ln>
        </p:spPr>
      </p:pic>
    </p:spTree>
    <p:extLst>
      <p:ext uri="{BB962C8B-B14F-4D97-AF65-F5344CB8AC3E}">
        <p14:creationId xmlns:p14="http://schemas.microsoft.com/office/powerpoint/2010/main" val="201192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CB5D284-8477-4A4B-9506-EBB890796EDC}"/>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marL="0" marR="0" indent="-228600">
              <a:lnSpc>
                <a:spcPct val="90000"/>
              </a:lnSpc>
              <a:spcBef>
                <a:spcPts val="0"/>
              </a:spcBef>
              <a:spcAft>
                <a:spcPts val="800"/>
              </a:spcAft>
              <a:buFont typeface="Arial" panose="020B0604020202020204" pitchFamily="34" charset="0"/>
              <a:buChar char="•"/>
            </a:pPr>
            <a:r>
              <a:rPr lang="en-US" sz="2200">
                <a:solidFill>
                  <a:schemeClr val="bg1"/>
                </a:solidFill>
                <a:effectLst/>
              </a:rPr>
              <a:t>Step 5: Manual arima model run:</a:t>
            </a:r>
          </a:p>
        </p:txBody>
      </p:sp>
      <p:pic>
        <p:nvPicPr>
          <p:cNvPr id="4" name="Picture 3" descr="Chart&#10;&#10;Description automatically generated">
            <a:extLst>
              <a:ext uri="{FF2B5EF4-FFF2-40B4-BE49-F238E27FC236}">
                <a16:creationId xmlns:a16="http://schemas.microsoft.com/office/drawing/2014/main" id="{0BFDC7F4-EB69-4F91-BAD4-DDEC370B0DB6}"/>
              </a:ext>
            </a:extLst>
          </p:cNvPr>
          <p:cNvPicPr/>
          <p:nvPr/>
        </p:nvPicPr>
        <p:blipFill>
          <a:blip r:embed="rId2"/>
          <a:stretch>
            <a:fillRect/>
          </a:stretch>
        </p:blipFill>
        <p:spPr>
          <a:xfrm>
            <a:off x="596388" y="2523915"/>
            <a:ext cx="5153319" cy="3749040"/>
          </a:xfrm>
          <a:prstGeom prst="rect">
            <a:avLst/>
          </a:prstGeom>
          <a:ln w="28575">
            <a:solidFill>
              <a:schemeClr val="tx1"/>
            </a:solidFill>
          </a:ln>
        </p:spPr>
      </p:pic>
      <p:pic>
        <p:nvPicPr>
          <p:cNvPr id="5" name="Picture 4" descr="Graphical user interface&#10;&#10;Description automatically generated with low confidence">
            <a:extLst>
              <a:ext uri="{FF2B5EF4-FFF2-40B4-BE49-F238E27FC236}">
                <a16:creationId xmlns:a16="http://schemas.microsoft.com/office/drawing/2014/main" id="{8E6E0F59-CCEF-4540-AECA-ECDD7C09474F}"/>
              </a:ext>
            </a:extLst>
          </p:cNvPr>
          <p:cNvPicPr/>
          <p:nvPr/>
        </p:nvPicPr>
        <p:blipFill>
          <a:blip r:embed="rId3"/>
          <a:stretch>
            <a:fillRect/>
          </a:stretch>
        </p:blipFill>
        <p:spPr>
          <a:xfrm>
            <a:off x="7072064" y="2527997"/>
            <a:ext cx="3906298" cy="3749040"/>
          </a:xfrm>
          <a:prstGeom prst="rect">
            <a:avLst/>
          </a:prstGeom>
          <a:ln w="28575">
            <a:solidFill>
              <a:schemeClr val="tx1"/>
            </a:solidFill>
          </a:ln>
        </p:spPr>
      </p:pic>
    </p:spTree>
    <p:extLst>
      <p:ext uri="{BB962C8B-B14F-4D97-AF65-F5344CB8AC3E}">
        <p14:creationId xmlns:p14="http://schemas.microsoft.com/office/powerpoint/2010/main" val="115621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3" name="Rectangle 12">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3">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0" name="Freeform: Shape 15">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FDEEBEE1-8753-41E6-A706-15744C7B0492}"/>
              </a:ext>
            </a:extLst>
          </p:cNvPr>
          <p:cNvSpPr txBox="1"/>
          <p:nvPr/>
        </p:nvSpPr>
        <p:spPr>
          <a:xfrm>
            <a:off x="304060" y="514164"/>
            <a:ext cx="7557117" cy="476435"/>
          </a:xfrm>
          <a:prstGeom prst="rect">
            <a:avLst/>
          </a:prstGeom>
        </p:spPr>
        <p:txBody>
          <a:bodyPr vert="horz" lIns="91440" tIns="45720" rIns="91440" bIns="45720" rtlCol="0" anchor="t">
            <a:normAutofit fontScale="92500"/>
          </a:bodyPr>
          <a:lstStyle/>
          <a:p>
            <a:pPr marL="0" marR="0">
              <a:lnSpc>
                <a:spcPct val="90000"/>
              </a:lnSpc>
              <a:spcBef>
                <a:spcPct val="0"/>
              </a:spcBef>
              <a:spcAft>
                <a:spcPts val="600"/>
              </a:spcAft>
            </a:pPr>
            <a:r>
              <a:rPr lang="en-US" sz="3000" kern="1200" dirty="0">
                <a:solidFill>
                  <a:schemeClr val="tx1"/>
                </a:solidFill>
                <a:effectLst/>
                <a:latin typeface="Times New Roman" panose="02020603050405020304" pitchFamily="18" charset="0"/>
                <a:ea typeface="+mj-ea"/>
                <a:cs typeface="Times New Roman" panose="02020603050405020304" pitchFamily="18" charset="0"/>
              </a:rPr>
              <a:t>INTRODUCTION AND BUSINESS OBJECTIVE</a:t>
            </a:r>
          </a:p>
        </p:txBody>
      </p:sp>
      <p:sp>
        <p:nvSpPr>
          <p:cNvPr id="5" name="TextBox 4">
            <a:extLst>
              <a:ext uri="{FF2B5EF4-FFF2-40B4-BE49-F238E27FC236}">
                <a16:creationId xmlns:a16="http://schemas.microsoft.com/office/drawing/2014/main" id="{F97EC450-C79E-490F-9D89-AF29F4A16CA3}"/>
              </a:ext>
            </a:extLst>
          </p:cNvPr>
          <p:cNvSpPr txBox="1"/>
          <p:nvPr/>
        </p:nvSpPr>
        <p:spPr>
          <a:xfrm>
            <a:off x="5181601" y="1676400"/>
            <a:ext cx="5181599" cy="3505200"/>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endParaRPr lang="en-US" sz="2000" dirty="0">
              <a:solidFill>
                <a:schemeClr val="tx1">
                  <a:alpha val="55000"/>
                </a:schemeClr>
              </a:solidFill>
              <a:effectLst/>
            </a:endParaRPr>
          </a:p>
        </p:txBody>
      </p:sp>
      <p:sp>
        <p:nvSpPr>
          <p:cNvPr id="11" name="TextBox 10">
            <a:extLst>
              <a:ext uri="{FF2B5EF4-FFF2-40B4-BE49-F238E27FC236}">
                <a16:creationId xmlns:a16="http://schemas.microsoft.com/office/drawing/2014/main" id="{56BBD859-DED1-4404-9222-F1D2BD0BCA85}"/>
              </a:ext>
            </a:extLst>
          </p:cNvPr>
          <p:cNvSpPr txBox="1"/>
          <p:nvPr/>
        </p:nvSpPr>
        <p:spPr>
          <a:xfrm>
            <a:off x="1038687" y="1676399"/>
            <a:ext cx="9887460" cy="1759392"/>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main aim is to build a predictive model which can predict the power usage of 2 storied houses in Houston, Texas. In this project I used 3 years of data i.e. 2017, 2018, 2019.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are trying to predict the future power consumption by residents of Houston. </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can help the government to see how the graph of consumption of power is going towards future and accordingly the generation of power can be maintained.</a:t>
            </a:r>
          </a:p>
        </p:txBody>
      </p:sp>
    </p:spTree>
    <p:extLst>
      <p:ext uri="{BB962C8B-B14F-4D97-AF65-F5344CB8AC3E}">
        <p14:creationId xmlns:p14="http://schemas.microsoft.com/office/powerpoint/2010/main" val="2366741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9792A1-1CCE-45E4-ACF9-7D75EF3EA7E3}"/>
              </a:ext>
            </a:extLst>
          </p:cNvPr>
          <p:cNvSpPr txBox="1"/>
          <p:nvPr/>
        </p:nvSpPr>
        <p:spPr>
          <a:xfrm>
            <a:off x="359172" y="1144769"/>
            <a:ext cx="3724217" cy="28964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a:effectLst/>
                <a:latin typeface="+mj-lt"/>
                <a:ea typeface="+mj-ea"/>
                <a:cs typeface="+mj-cs"/>
              </a:rPr>
              <a:t>Step 6: Auto arima model run</a:t>
            </a:r>
            <a:endParaRPr lang="en-US" sz="4000">
              <a:latin typeface="+mj-lt"/>
              <a:ea typeface="+mj-ea"/>
              <a:cs typeface="+mj-cs"/>
            </a:endParaRPr>
          </a:p>
        </p:txBody>
      </p:sp>
      <p:sp>
        <p:nvSpPr>
          <p:cNvPr id="14" name="Rectangle 13">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Graphical user interface&#10;&#10;Description automatically generated with medium confidence">
            <a:extLst>
              <a:ext uri="{FF2B5EF4-FFF2-40B4-BE49-F238E27FC236}">
                <a16:creationId xmlns:a16="http://schemas.microsoft.com/office/drawing/2014/main" id="{8087FFF1-A7A2-4199-B8B9-90F7AD438C39}"/>
              </a:ext>
            </a:extLst>
          </p:cNvPr>
          <p:cNvPicPr/>
          <p:nvPr/>
        </p:nvPicPr>
        <p:blipFill>
          <a:blip r:embed="rId2"/>
          <a:stretch>
            <a:fillRect/>
          </a:stretch>
        </p:blipFill>
        <p:spPr>
          <a:xfrm>
            <a:off x="9129907" y="-128625"/>
            <a:ext cx="2223819" cy="2926079"/>
          </a:xfrm>
          <a:prstGeom prst="rect">
            <a:avLst/>
          </a:prstGeom>
        </p:spPr>
      </p:pic>
      <p:pic>
        <p:nvPicPr>
          <p:cNvPr id="7" name="Picture 6" descr="Table&#10;&#10;Description automatically generated">
            <a:extLst>
              <a:ext uri="{FF2B5EF4-FFF2-40B4-BE49-F238E27FC236}">
                <a16:creationId xmlns:a16="http://schemas.microsoft.com/office/drawing/2014/main" id="{E5739562-9BE6-46F4-95B6-442237C4383F}"/>
              </a:ext>
            </a:extLst>
          </p:cNvPr>
          <p:cNvPicPr/>
          <p:nvPr/>
        </p:nvPicPr>
        <p:blipFill>
          <a:blip r:embed="rId3"/>
          <a:stretch>
            <a:fillRect/>
          </a:stretch>
        </p:blipFill>
        <p:spPr>
          <a:xfrm>
            <a:off x="8601411" y="2971355"/>
            <a:ext cx="3657600" cy="2926080"/>
          </a:xfrm>
          <a:prstGeom prst="rect">
            <a:avLst/>
          </a:prstGeom>
        </p:spPr>
      </p:pic>
      <p:sp>
        <p:nvSpPr>
          <p:cNvPr id="16" name="Rectangle 15">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Graphical user interface, text, application&#10;&#10;Description automatically generated">
            <a:extLst>
              <a:ext uri="{FF2B5EF4-FFF2-40B4-BE49-F238E27FC236}">
                <a16:creationId xmlns:a16="http://schemas.microsoft.com/office/drawing/2014/main" id="{B1C875D3-21AD-4745-AE44-06A2781E010F}"/>
              </a:ext>
            </a:extLst>
          </p:cNvPr>
          <p:cNvPicPr/>
          <p:nvPr/>
        </p:nvPicPr>
        <p:blipFill>
          <a:blip r:embed="rId4"/>
          <a:stretch>
            <a:fillRect/>
          </a:stretch>
        </p:blipFill>
        <p:spPr>
          <a:xfrm>
            <a:off x="4630660" y="488961"/>
            <a:ext cx="3675888" cy="1690908"/>
          </a:xfrm>
          <a:prstGeom prst="rect">
            <a:avLst/>
          </a:prstGeom>
          <a:ln w="28575">
            <a:solidFill>
              <a:schemeClr val="tx1"/>
            </a:solidFill>
          </a:ln>
        </p:spPr>
      </p:pic>
      <p:pic>
        <p:nvPicPr>
          <p:cNvPr id="5" name="Picture 4" descr="Table&#10;&#10;Description automatically generated with medium confidence">
            <a:extLst>
              <a:ext uri="{FF2B5EF4-FFF2-40B4-BE49-F238E27FC236}">
                <a16:creationId xmlns:a16="http://schemas.microsoft.com/office/drawing/2014/main" id="{85551F5D-B940-4B74-956D-FC8EE6C3C6E4}"/>
              </a:ext>
            </a:extLst>
          </p:cNvPr>
          <p:cNvPicPr/>
          <p:nvPr/>
        </p:nvPicPr>
        <p:blipFill>
          <a:blip r:embed="rId5"/>
          <a:stretch>
            <a:fillRect/>
          </a:stretch>
        </p:blipFill>
        <p:spPr>
          <a:xfrm>
            <a:off x="4724489" y="3005886"/>
            <a:ext cx="3675888" cy="2343724"/>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3301A120-5D34-4DFF-849C-48279BB387AF}"/>
              </a:ext>
            </a:extLst>
          </p:cNvPr>
          <p:cNvPicPr/>
          <p:nvPr/>
        </p:nvPicPr>
        <p:blipFill>
          <a:blip r:embed="rId2"/>
          <a:stretch>
            <a:fillRect/>
          </a:stretch>
        </p:blipFill>
        <p:spPr>
          <a:xfrm>
            <a:off x="9147266" y="-184418"/>
            <a:ext cx="2223819" cy="2926079"/>
          </a:xfrm>
          <a:prstGeom prst="rect">
            <a:avLst/>
          </a:prstGeom>
          <a:ln w="31750">
            <a:solidFill>
              <a:schemeClr val="tx1"/>
            </a:solidFill>
          </a:ln>
        </p:spPr>
      </p:pic>
      <p:pic>
        <p:nvPicPr>
          <p:cNvPr id="13" name="Picture 12" descr="Table&#10;&#10;Description automatically generated">
            <a:extLst>
              <a:ext uri="{FF2B5EF4-FFF2-40B4-BE49-F238E27FC236}">
                <a16:creationId xmlns:a16="http://schemas.microsoft.com/office/drawing/2014/main" id="{B8568204-FCEF-487E-91AB-307E3B0A6C25}"/>
              </a:ext>
            </a:extLst>
          </p:cNvPr>
          <p:cNvPicPr/>
          <p:nvPr/>
        </p:nvPicPr>
        <p:blipFill>
          <a:blip r:embed="rId3"/>
          <a:stretch>
            <a:fillRect/>
          </a:stretch>
        </p:blipFill>
        <p:spPr>
          <a:xfrm>
            <a:off x="8618770" y="2915562"/>
            <a:ext cx="3657600" cy="2926080"/>
          </a:xfrm>
          <a:prstGeom prst="rect">
            <a:avLst/>
          </a:prstGeom>
          <a:ln w="31750">
            <a:solidFill>
              <a:schemeClr val="tx1"/>
            </a:solidFill>
          </a:ln>
        </p:spPr>
      </p:pic>
      <p:pic>
        <p:nvPicPr>
          <p:cNvPr id="15" name="Picture 14" descr="Table&#10;&#10;Description automatically generated with medium confidence">
            <a:extLst>
              <a:ext uri="{FF2B5EF4-FFF2-40B4-BE49-F238E27FC236}">
                <a16:creationId xmlns:a16="http://schemas.microsoft.com/office/drawing/2014/main" id="{021BE2D7-8222-451B-B77B-E4C09F10F2D4}"/>
              </a:ext>
            </a:extLst>
          </p:cNvPr>
          <p:cNvPicPr/>
          <p:nvPr/>
        </p:nvPicPr>
        <p:blipFill>
          <a:blip r:embed="rId5"/>
          <a:stretch>
            <a:fillRect/>
          </a:stretch>
        </p:blipFill>
        <p:spPr>
          <a:xfrm>
            <a:off x="4741848" y="2950093"/>
            <a:ext cx="3675888" cy="2343724"/>
          </a:xfrm>
          <a:prstGeom prst="rect">
            <a:avLst/>
          </a:prstGeom>
          <a:ln w="31750">
            <a:solidFill>
              <a:schemeClr val="tx1"/>
            </a:solidFill>
          </a:ln>
        </p:spPr>
      </p:pic>
    </p:spTree>
    <p:extLst>
      <p:ext uri="{BB962C8B-B14F-4D97-AF65-F5344CB8AC3E}">
        <p14:creationId xmlns:p14="http://schemas.microsoft.com/office/powerpoint/2010/main" val="190399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192305-E723-45DE-9042-5E02DB86E348}"/>
              </a:ext>
            </a:extLst>
          </p:cNvPr>
          <p:cNvSpPr txBox="1"/>
          <p:nvPr/>
        </p:nvSpPr>
        <p:spPr>
          <a:xfrm>
            <a:off x="838200" y="2548467"/>
            <a:ext cx="4595071" cy="3628495"/>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sz="2000" b="1">
                <a:effectLst/>
              </a:rPr>
              <a:t>CONCLUSION and LIMITATIONS: </a:t>
            </a:r>
            <a:endParaRPr lang="en-US" sz="2000">
              <a:effectLst/>
            </a:endParaRPr>
          </a:p>
          <a:p>
            <a:pPr marL="0" marR="0" indent="-228600">
              <a:lnSpc>
                <a:spcPct val="90000"/>
              </a:lnSpc>
              <a:spcBef>
                <a:spcPts val="0"/>
              </a:spcBef>
              <a:spcAft>
                <a:spcPts val="800"/>
              </a:spcAft>
              <a:buFont typeface="Arial" panose="020B0604020202020204" pitchFamily="34" charset="0"/>
              <a:buChar char="•"/>
            </a:pPr>
            <a:r>
              <a:rPr lang="en-US" sz="2000">
                <a:effectLst/>
              </a:rPr>
              <a:t>Finding MAPE for all the 5 models:</a:t>
            </a:r>
          </a:p>
        </p:txBody>
      </p:sp>
      <p:sp>
        <p:nvSpPr>
          <p:cNvPr id="11" name="Rectangle 1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7365D5-8C3C-478C-A8CA-6BC10C369C93}"/>
              </a:ext>
            </a:extLst>
          </p:cNvPr>
          <p:cNvPicPr/>
          <p:nvPr/>
        </p:nvPicPr>
        <p:blipFill>
          <a:blip r:embed="rId2"/>
          <a:stretch>
            <a:fillRect/>
          </a:stretch>
        </p:blipFill>
        <p:spPr>
          <a:xfrm>
            <a:off x="6420908" y="369084"/>
            <a:ext cx="2364317" cy="2645114"/>
          </a:xfrm>
          <a:prstGeom prst="rect">
            <a:avLst/>
          </a:prstGeom>
        </p:spPr>
      </p:pic>
      <p:sp>
        <p:nvSpPr>
          <p:cNvPr id="17" name="Rectangle 1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0EA848E-6EF5-48B2-AD34-8C6DFB628BC3}"/>
              </a:ext>
            </a:extLst>
          </p:cNvPr>
          <p:cNvPicPr/>
          <p:nvPr/>
        </p:nvPicPr>
        <p:blipFill>
          <a:blip r:embed="rId3"/>
          <a:stretch>
            <a:fillRect/>
          </a:stretch>
        </p:blipFill>
        <p:spPr>
          <a:xfrm>
            <a:off x="9502775" y="380622"/>
            <a:ext cx="2364317" cy="2622038"/>
          </a:xfrm>
          <a:prstGeom prst="rect">
            <a:avLst/>
          </a:prstGeom>
        </p:spPr>
      </p:pic>
      <p:pic>
        <p:nvPicPr>
          <p:cNvPr id="6" name="Picture 5">
            <a:extLst>
              <a:ext uri="{FF2B5EF4-FFF2-40B4-BE49-F238E27FC236}">
                <a16:creationId xmlns:a16="http://schemas.microsoft.com/office/drawing/2014/main" id="{CE33DC2D-11F2-4C6F-8D7E-32AE8702F5A2}"/>
              </a:ext>
            </a:extLst>
          </p:cNvPr>
          <p:cNvPicPr/>
          <p:nvPr/>
        </p:nvPicPr>
        <p:blipFill>
          <a:blip r:embed="rId4"/>
          <a:stretch>
            <a:fillRect/>
          </a:stretch>
        </p:blipFill>
        <p:spPr>
          <a:xfrm>
            <a:off x="6420908" y="3823123"/>
            <a:ext cx="5446184" cy="2506556"/>
          </a:xfrm>
          <a:prstGeom prst="rect">
            <a:avLst/>
          </a:prstGeom>
        </p:spPr>
      </p:pic>
    </p:spTree>
    <p:extLst>
      <p:ext uri="{BB962C8B-B14F-4D97-AF65-F5344CB8AC3E}">
        <p14:creationId xmlns:p14="http://schemas.microsoft.com/office/powerpoint/2010/main" val="143684411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4464D8-FD41-4EA2-9094-791BB1112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4" name="Rectangle 1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9DF772F-A79B-48F9-8B22-3B11AB306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745696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2">
            <a:extLst>
              <a:ext uri="{FF2B5EF4-FFF2-40B4-BE49-F238E27FC236}">
                <a16:creationId xmlns:a16="http://schemas.microsoft.com/office/drawing/2014/main" id="{BFC60A1D-32E4-4670-A557-8E80AF17342C}"/>
              </a:ext>
            </a:extLst>
          </p:cNvPr>
          <p:cNvSpPr txBox="1"/>
          <p:nvPr/>
        </p:nvSpPr>
        <p:spPr>
          <a:xfrm>
            <a:off x="1191966" y="2965593"/>
            <a:ext cx="6611012" cy="2941544"/>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dirty="0">
                <a:effectLst/>
              </a:rPr>
              <a:t>From the above all MAPE’s for all the models, I can say that Additive holts’ winters model and also Auto Arima model works very well for predicting the values for this kind of data.</a:t>
            </a:r>
          </a:p>
          <a:p>
            <a:pPr indent="-228600">
              <a:lnSpc>
                <a:spcPct val="90000"/>
              </a:lnSpc>
              <a:buFont typeface="Arial" panose="020B0604020202020204" pitchFamily="34" charset="0"/>
              <a:buChar char="•"/>
            </a:pPr>
            <a:r>
              <a:rPr lang="en-US" dirty="0">
                <a:effectLst/>
              </a:rPr>
              <a:t>Also, looking at the initial predicted values for the 4</a:t>
            </a:r>
            <a:r>
              <a:rPr lang="en-US" baseline="30000" dirty="0">
                <a:effectLst/>
              </a:rPr>
              <a:t>th</a:t>
            </a:r>
            <a:r>
              <a:rPr lang="en-US" dirty="0">
                <a:effectLst/>
              </a:rPr>
              <a:t> year. I can reject null hypothesis and conclude that yes, alternate hypothesis is true. That is the future forecast values does increase with the time period.</a:t>
            </a:r>
            <a:endParaRPr lang="en-US" dirty="0"/>
          </a:p>
        </p:txBody>
      </p:sp>
    </p:spTree>
    <p:extLst>
      <p:ext uri="{BB962C8B-B14F-4D97-AF65-F5344CB8AC3E}">
        <p14:creationId xmlns:p14="http://schemas.microsoft.com/office/powerpoint/2010/main" val="46815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2C2D50-1F33-47C3-849F-073E133DF91D}"/>
              </a:ext>
            </a:extLst>
          </p:cNvPr>
          <p:cNvSpPr txBox="1"/>
          <p:nvPr/>
        </p:nvSpPr>
        <p:spPr>
          <a:xfrm>
            <a:off x="419470" y="1419128"/>
            <a:ext cx="6094520" cy="4687117"/>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Omid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Motlagh</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Adam Berry, Lachlan O'Neil, Clustering of residential electricity customers using load time series, Applied Energy, Volume 237, 2019, Pages 11-24, ISSN 0306-2619,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https://doi.org/10.1016/j.apenergy.2018.12.063</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 M. Al-Hamadi, "Long-term electric power load forecasting using fuzzy linear regression technique,"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2011 IEEE Power Engineering and Automation Conference</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2011, pp. 96-99,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10.1109/PEAM.2011.6135023.</a:t>
            </a:r>
          </a:p>
          <a:p>
            <a:pPr marL="45720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Ignacio Benítez, José-Luis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Díez</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Alfredo Quijano, Ignacio Delgado, Dynamic clustering of residential electricity consumption time series data based on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Hausdorff</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p>
          <a:p>
            <a:pPr marL="45720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Electric Power Systems Research, Volume 140, 2016, Pages 517-526, ISSN 03787796,</a:t>
            </a:r>
          </a:p>
          <a:p>
            <a:pPr marL="457200" marR="0">
              <a:lnSpc>
                <a:spcPct val="107000"/>
              </a:lnSpc>
              <a:spcBef>
                <a:spcPts val="0"/>
              </a:spcBef>
              <a:spcAft>
                <a:spcPts val="0"/>
              </a:spcAft>
            </a:pP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https://doi.org/10.1016/j.epsr.2016.05.023</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Almazrouee</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Almeshal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AM, Almutairi AS,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Alenezi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MR,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Alhajeri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SN. Long-Term Forecasting of Electrical Loads in Kuwait Using Prophet and Holt–Winters Models. Applied Sciences. 2020; 10(16): 5627, https://doi.org/10.3390/app10165627</a:t>
            </a:r>
          </a:p>
        </p:txBody>
      </p:sp>
      <p:sp>
        <p:nvSpPr>
          <p:cNvPr id="5" name="TextBox 4">
            <a:extLst>
              <a:ext uri="{FF2B5EF4-FFF2-40B4-BE49-F238E27FC236}">
                <a16:creationId xmlns:a16="http://schemas.microsoft.com/office/drawing/2014/main" id="{5E44E652-6598-4D9A-9E93-F823343C86E4}"/>
              </a:ext>
            </a:extLst>
          </p:cNvPr>
          <p:cNvSpPr txBox="1"/>
          <p:nvPr/>
        </p:nvSpPr>
        <p:spPr>
          <a:xfrm>
            <a:off x="6622741" y="1661721"/>
            <a:ext cx="4891597" cy="3304046"/>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Omer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Berat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Sezer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Mehmet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Ugur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Gudelek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Ahmet Murat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Ozbayoglu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Financial time series forecasting with deep learning: A systematic literature review: 2005–2019, Applied Soft Computing, Volume 90, 2020, 106181, ISSN 1568-4946,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https://doi.org/10.1016/j.asoc.2020.106181</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Alaa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Sagheer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Mostafa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Kotb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Time series forecasting of petroleum production using deep LSTM recurrent networks, Neurocomputing, Volume 323, 2019, Pages 203-213, ISSN 0925-2312,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https://doi.org/10.1016/j.neucom.2018.09.082</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Kaggle. </a:t>
            </a: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Residential Power Usage 3years data – Time Series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https://www.kaggle.com/srinuti/residential-power-usage-3years-data-timeseries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A16B812-912A-4D33-8123-5D130E5D0D28}"/>
              </a:ext>
            </a:extLst>
          </p:cNvPr>
          <p:cNvSpPr txBox="1"/>
          <p:nvPr/>
        </p:nvSpPr>
        <p:spPr>
          <a:xfrm>
            <a:off x="1653466" y="580939"/>
            <a:ext cx="6094520" cy="452432"/>
          </a:xfrm>
          <a:prstGeom prst="rect">
            <a:avLst/>
          </a:prstGeom>
          <a:noFill/>
        </p:spPr>
        <p:txBody>
          <a:bodyPr wrap="square">
            <a:spAutoFit/>
          </a:bodyPr>
          <a:lstStyle/>
          <a:p>
            <a:pPr algn="ctr">
              <a:lnSpc>
                <a:spcPct val="90000"/>
              </a:lnSpc>
              <a:spcBef>
                <a:spcPct val="0"/>
              </a:spcBef>
              <a:spcAft>
                <a:spcPts val="600"/>
              </a:spcAft>
            </a:pPr>
            <a:r>
              <a:rPr lang="en-US" sz="2600" b="1" dirty="0">
                <a:latin typeface="Times New Roman" panose="02020603050405020304" pitchFamily="18" charset="0"/>
                <a:cs typeface="Times New Roman" panose="02020603050405020304" pitchFamily="18" charset="0"/>
              </a:rPr>
              <a:t>References</a:t>
            </a:r>
          </a:p>
        </p:txBody>
      </p:sp>
      <p:pic>
        <p:nvPicPr>
          <p:cNvPr id="8" name="Graphic 7" descr="Fingerprint">
            <a:extLst>
              <a:ext uri="{FF2B5EF4-FFF2-40B4-BE49-F238E27FC236}">
                <a16:creationId xmlns:a16="http://schemas.microsoft.com/office/drawing/2014/main" id="{504F3354-0BDE-48AC-A170-3D8A9CD4F1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42645" y="0"/>
            <a:ext cx="1360192" cy="1360192"/>
          </a:xfrm>
          <a:prstGeom prst="rect">
            <a:avLst/>
          </a:prstGeom>
        </p:spPr>
      </p:pic>
    </p:spTree>
    <p:extLst>
      <p:ext uri="{BB962C8B-B14F-4D97-AF65-F5344CB8AC3E}">
        <p14:creationId xmlns:p14="http://schemas.microsoft.com/office/powerpoint/2010/main" val="1141941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6" name="Group 8">
            <a:extLst>
              <a:ext uri="{FF2B5EF4-FFF2-40B4-BE49-F238E27FC236}">
                <a16:creationId xmlns:a16="http://schemas.microsoft.com/office/drawing/2014/main" id="{B48AD622-47DA-4DAB-8919-38C9E3D56B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0" name="Rectangle 9">
              <a:extLst>
                <a:ext uri="{FF2B5EF4-FFF2-40B4-BE49-F238E27FC236}">
                  <a16:creationId xmlns:a16="http://schemas.microsoft.com/office/drawing/2014/main" id="{F74BC19D-9B3F-4430-8A40-F16196F3E8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0">
              <a:extLst>
                <a:ext uri="{FF2B5EF4-FFF2-40B4-BE49-F238E27FC236}">
                  <a16:creationId xmlns:a16="http://schemas.microsoft.com/office/drawing/2014/main" id="{116A0A55-158F-43F6-9D53-1907B9633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Freeform: Shape 12">
            <a:extLst>
              <a:ext uri="{FF2B5EF4-FFF2-40B4-BE49-F238E27FC236}">
                <a16:creationId xmlns:a16="http://schemas.microsoft.com/office/drawing/2014/main" id="{57429B77-EF9C-4D1C-9938-45ACFEDD1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5" name="Rectangle 14">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0" y="990600"/>
            <a:ext cx="99059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C482C318-96D9-4758-BA26-A14D551F9657}"/>
              </a:ext>
            </a:extLst>
          </p:cNvPr>
          <p:cNvSpPr txBox="1"/>
          <p:nvPr/>
        </p:nvSpPr>
        <p:spPr>
          <a:xfrm>
            <a:off x="4385569" y="2661821"/>
            <a:ext cx="3254406" cy="986901"/>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5400" i="1" kern="1200" dirty="0">
                <a:solidFill>
                  <a:schemeClr val="tx1"/>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92959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6" name="Group 25">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27" name="Rectangle 26">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0" name="Freeform: Shape 29">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2" name="Rectangle 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FA514886-7403-47DF-87AE-5E217931215C}"/>
              </a:ext>
            </a:extLst>
          </p:cNvPr>
          <p:cNvSpPr txBox="1"/>
          <p:nvPr/>
        </p:nvSpPr>
        <p:spPr>
          <a:xfrm>
            <a:off x="1226128" y="1167663"/>
            <a:ext cx="4103254" cy="4658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kern="1200" dirty="0">
                <a:solidFill>
                  <a:schemeClr val="tx1"/>
                </a:solidFill>
                <a:effectLst/>
                <a:latin typeface="Times New Roman" panose="02020603050405020304" pitchFamily="18" charset="0"/>
                <a:ea typeface="+mj-ea"/>
                <a:cs typeface="Times New Roman" panose="02020603050405020304" pitchFamily="18" charset="0"/>
              </a:rPr>
              <a:t>DATA DICTIONARY</a:t>
            </a:r>
            <a:endParaRPr lang="en-US" sz="2600"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12" name="TextBox 11">
            <a:extLst>
              <a:ext uri="{FF2B5EF4-FFF2-40B4-BE49-F238E27FC236}">
                <a16:creationId xmlns:a16="http://schemas.microsoft.com/office/drawing/2014/main" id="{8D39B428-09B0-4950-92D3-6981ACD7658A}"/>
              </a:ext>
            </a:extLst>
          </p:cNvPr>
          <p:cNvSpPr txBox="1"/>
          <p:nvPr/>
        </p:nvSpPr>
        <p:spPr>
          <a:xfrm>
            <a:off x="870186" y="1961014"/>
            <a:ext cx="4459195" cy="3423786"/>
          </a:xfrm>
          <a:prstGeom prst="rect">
            <a:avLst/>
          </a:prstGeom>
        </p:spPr>
        <p:txBody>
          <a:bodyPr vert="horz" lIns="91440" tIns="45720" rIns="91440" bIns="45720" rtlCol="0">
            <a:noAutofit/>
          </a:bodyPr>
          <a:lstStyle/>
          <a:p>
            <a:pPr indent="-228600">
              <a:lnSpc>
                <a:spcPct val="90000"/>
              </a:lnSpc>
              <a:spcAft>
                <a:spcPts val="800"/>
              </a:spcAft>
              <a:buFont typeface="Arial" panose="020B0604020202020204" pitchFamily="34" charset="0"/>
              <a:buChar char="•"/>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original data set consists of data from January 6</a:t>
            </a:r>
            <a:r>
              <a:rPr lang="en-US"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2016, to August 2020. But to maintain consistency I assumed only from January 1</a:t>
            </a:r>
            <a:r>
              <a:rPr lang="en-US"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2017, to 31</a:t>
            </a:r>
            <a:r>
              <a:rPr lang="en-US" baseline="30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December 2019, so that exactly 3 years of data is chosen. </a:t>
            </a:r>
          </a:p>
          <a:p>
            <a:pPr indent="-228600">
              <a:lnSpc>
                <a:spcPct val="90000"/>
              </a:lnSpc>
              <a:spcAft>
                <a:spcPts val="800"/>
              </a:spcAft>
              <a:buFont typeface="Arial" panose="020B0604020202020204" pitchFamily="34" charset="0"/>
              <a:buChar char="•"/>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 different datasets are combined and cleaned to get the final dataset. More on that explanation is in the preparation of dataset section.</a:t>
            </a:r>
          </a:p>
          <a:p>
            <a:pPr marL="0" marR="0">
              <a:lnSpc>
                <a:spcPct val="107000"/>
              </a:lnSpc>
              <a:spcBef>
                <a:spcPts val="0"/>
              </a:spcBef>
              <a:spcAft>
                <a:spcPts val="8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final data set contains a set of </a:t>
            </a: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1095 records (365*3 years)</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under </a:t>
            </a: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attributes</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90000"/>
              </a:lnSpc>
              <a:spcBef>
                <a:spcPts val="0"/>
              </a:spcBef>
              <a:spcAft>
                <a:spcPts val="800"/>
              </a:spcAft>
              <a:buFont typeface="Arial" panose="020B0604020202020204" pitchFamily="34" charset="0"/>
              <a:buChar char="•"/>
            </a:pPr>
            <a:endParaRPr lang="en-US" dirty="0">
              <a:solidFill>
                <a:schemeClr val="tx1">
                  <a:alpha val="55000"/>
                </a:schemeClr>
              </a:solidFill>
              <a:effectLst/>
              <a:latin typeface="Times New Roman" panose="02020603050405020304" pitchFamily="18" charset="0"/>
              <a:cs typeface="Times New Roman" panose="02020603050405020304" pitchFamily="18" charset="0"/>
            </a:endParaRPr>
          </a:p>
        </p:txBody>
      </p:sp>
      <p:sp>
        <p:nvSpPr>
          <p:cNvPr id="14" name="Rectangle 8">
            <a:extLst>
              <a:ext uri="{FF2B5EF4-FFF2-40B4-BE49-F238E27FC236}">
                <a16:creationId xmlns:a16="http://schemas.microsoft.com/office/drawing/2014/main" id="{0C2F64CB-9B10-4C61-8542-FECCE00D718C}"/>
              </a:ext>
            </a:extLst>
          </p:cNvPr>
          <p:cNvSpPr>
            <a:spLocks noChangeArrowheads="1"/>
          </p:cNvSpPr>
          <p:nvPr/>
        </p:nvSpPr>
        <p:spPr bwMode="auto">
          <a:xfrm>
            <a:off x="3298825" y="2624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2B0437E9-C916-484B-9090-24657786AA01}"/>
              </a:ext>
            </a:extLst>
          </p:cNvPr>
          <p:cNvGraphicFramePr>
            <a:graphicFrameLocks noGrp="1"/>
          </p:cNvGraphicFramePr>
          <p:nvPr>
            <p:extLst>
              <p:ext uri="{D42A27DB-BD31-4B8C-83A1-F6EECF244321}">
                <p14:modId xmlns:p14="http://schemas.microsoft.com/office/powerpoint/2010/main" val="1438012239"/>
              </p:ext>
            </p:extLst>
          </p:nvPr>
        </p:nvGraphicFramePr>
        <p:xfrm>
          <a:off x="5493905" y="2956199"/>
          <a:ext cx="5594350" cy="511113"/>
        </p:xfrm>
        <a:graphic>
          <a:graphicData uri="http://schemas.openxmlformats.org/drawingml/2006/table">
            <a:tbl>
              <a:tblPr firstRow="1" firstCol="1" bandRow="1"/>
              <a:tblGrid>
                <a:gridCol w="2740025">
                  <a:extLst>
                    <a:ext uri="{9D8B030D-6E8A-4147-A177-3AD203B41FA5}">
                      <a16:colId xmlns:a16="http://schemas.microsoft.com/office/drawing/2014/main" val="531181331"/>
                    </a:ext>
                  </a:extLst>
                </a:gridCol>
                <a:gridCol w="2854325">
                  <a:extLst>
                    <a:ext uri="{9D8B030D-6E8A-4147-A177-3AD203B41FA5}">
                      <a16:colId xmlns:a16="http://schemas.microsoft.com/office/drawing/2014/main" val="594692151"/>
                    </a:ext>
                  </a:extLst>
                </a:gridCol>
              </a:tblGrid>
              <a:tr h="0">
                <a:tc>
                  <a:txBody>
                    <a:bodyPr/>
                    <a:lstStyle/>
                    <a:p>
                      <a:pPr marL="0" marR="0" algn="ctr">
                        <a:lnSpc>
                          <a:spcPct val="107000"/>
                        </a:lnSpc>
                        <a:spcBef>
                          <a:spcPts val="0"/>
                        </a:spcBef>
                        <a:spcAft>
                          <a:spcPts val="0"/>
                        </a:spcAft>
                      </a:pPr>
                      <a:r>
                        <a:rPr lang="en-US" sz="1100" b="1">
                          <a:effectLst/>
                          <a:latin typeface="Arial" panose="020B0604020202020204" pitchFamily="34" charset="0"/>
                          <a:ea typeface="Calibri" panose="020F0502020204030204" pitchFamily="34" charset="0"/>
                          <a:cs typeface="Times New Roman" panose="02020603050405020304" pitchFamily="18" charset="0"/>
                        </a:rPr>
                        <a:t>Attribute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b="1">
                          <a:effectLst/>
                          <a:latin typeface="Arial" panose="020B0604020202020204" pitchFamily="34" charset="0"/>
                          <a:ea typeface="Calibri" panose="020F0502020204030204" pitchFamily="34" charset="0"/>
                          <a:cs typeface="Times New Roman" panose="02020603050405020304" pitchFamily="18" charset="0"/>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627036"/>
                  </a:ext>
                </a:extLst>
              </a:tr>
              <a:tr h="0">
                <a:tc>
                  <a:txBody>
                    <a:bodyPr/>
                    <a:lstStyle/>
                    <a:p>
                      <a:pPr marL="0" marR="0">
                        <a:lnSpc>
                          <a:spcPct val="107000"/>
                        </a:lnSpc>
                        <a:spcBef>
                          <a:spcPts val="0"/>
                        </a:spcBef>
                        <a:spcAft>
                          <a:spcPts val="0"/>
                        </a:spcAft>
                      </a:pPr>
                      <a:r>
                        <a:rPr lang="en-US" sz="1100">
                          <a:effectLst/>
                          <a:latin typeface="Arial" panose="020B0604020202020204" pitchFamily="34" charset="0"/>
                          <a:ea typeface="Calibri" panose="020F0502020204030204" pitchFamily="34" charset="0"/>
                          <a:cs typeface="Times New Roman" panose="02020603050405020304" pitchFamily="18" charset="0"/>
                        </a:rPr>
                        <a:t>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Arial" panose="020B0604020202020204" pitchFamily="34" charset="0"/>
                          <a:ea typeface="Calibri" panose="020F0502020204030204" pitchFamily="34" charset="0"/>
                          <a:cs typeface="Times New Roman" panose="02020603050405020304" pitchFamily="18" charset="0"/>
                        </a:rPr>
                        <a:t>No. of Days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114815"/>
                  </a:ext>
                </a:extLst>
              </a:tr>
              <a:tr h="0">
                <a:tc>
                  <a:txBody>
                    <a:bodyPr/>
                    <a:lstStyle/>
                    <a:p>
                      <a:pPr marL="0" marR="0">
                        <a:lnSpc>
                          <a:spcPct val="107000"/>
                        </a:lnSpc>
                        <a:spcBef>
                          <a:spcPts val="0"/>
                        </a:spcBef>
                        <a:spcAft>
                          <a:spcPts val="0"/>
                        </a:spcAft>
                      </a:pPr>
                      <a:r>
                        <a:rPr lang="en-US" sz="1100">
                          <a:effectLst/>
                          <a:latin typeface="Arial" panose="020B0604020202020204" pitchFamily="34" charset="0"/>
                          <a:ea typeface="Calibri" panose="020F0502020204030204" pitchFamily="34" charset="0"/>
                          <a:cs typeface="Times New Roman" panose="02020603050405020304" pitchFamily="18" charset="0"/>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Power usage in KWH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539220"/>
                  </a:ext>
                </a:extLst>
              </a:tr>
            </a:tbl>
          </a:graphicData>
        </a:graphic>
      </p:graphicFrame>
    </p:spTree>
    <p:extLst>
      <p:ext uri="{BB962C8B-B14F-4D97-AF65-F5344CB8AC3E}">
        <p14:creationId xmlns:p14="http://schemas.microsoft.com/office/powerpoint/2010/main" val="425949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9D2D75DA-98AD-473C-AD1D-BC61CE17E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3" name="Rectangle 12">
              <a:extLst>
                <a:ext uri="{FF2B5EF4-FFF2-40B4-BE49-F238E27FC236}">
                  <a16:creationId xmlns:a16="http://schemas.microsoft.com/office/drawing/2014/main" id="{5AFE0E89-B165-4014-8F67-5D1123ED25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14FF064-6768-47E8-9C0E-BB76883C0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0E44E847-CB4B-4CFC-AB36-7A069AC6E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0600"/>
            <a:ext cx="117348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B4CE91A0-21B7-46B6-90D2-B00BD62B00D9}"/>
              </a:ext>
            </a:extLst>
          </p:cNvPr>
          <p:cNvSpPr txBox="1"/>
          <p:nvPr/>
        </p:nvSpPr>
        <p:spPr>
          <a:xfrm>
            <a:off x="616999" y="461636"/>
            <a:ext cx="4549806" cy="5289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kern="1200" dirty="0">
                <a:solidFill>
                  <a:schemeClr val="tx1"/>
                </a:solidFill>
                <a:effectLst/>
                <a:latin typeface="Times New Roman" panose="02020603050405020304" pitchFamily="18" charset="0"/>
                <a:ea typeface="+mj-ea"/>
                <a:cs typeface="Times New Roman" panose="02020603050405020304" pitchFamily="18" charset="0"/>
              </a:rPr>
              <a:t>LITERATURE REVIEW</a:t>
            </a:r>
            <a:endParaRPr lang="en-US" sz="2600" kern="1200" dirty="0">
              <a:solidFill>
                <a:schemeClr val="tx1"/>
              </a:solidFill>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5ADD61A7-A2B2-42AF-A005-4623BC772532}"/>
              </a:ext>
            </a:extLst>
          </p:cNvPr>
          <p:cNvSpPr txBox="1"/>
          <p:nvPr/>
        </p:nvSpPr>
        <p:spPr>
          <a:xfrm>
            <a:off x="6096000" y="1313987"/>
            <a:ext cx="4788023" cy="4230025"/>
          </a:xfrm>
          <a:prstGeom prst="rect">
            <a:avLst/>
          </a:prstGeom>
        </p:spPr>
        <p:txBody>
          <a:bodyPr vert="horz" lIns="91440" tIns="45720" rIns="91440" bIns="45720" rtlCol="0">
            <a:noAutofit/>
          </a:bodyPr>
          <a:lstStyle/>
          <a:p>
            <a:pPr marL="342900" marR="0" lvl="0" indent="-228600">
              <a:lnSpc>
                <a:spcPct val="90000"/>
              </a:lnSpc>
              <a:spcBef>
                <a:spcPts val="0"/>
              </a:spcBef>
              <a:spcAft>
                <a:spcPts val="0"/>
              </a:spcAft>
              <a:buFont typeface="Arial" panose="020B0604020202020204" pitchFamily="34" charset="0"/>
              <a:buChar char="•"/>
            </a:pPr>
            <a:endParaRPr lang="en-US" sz="1200" dirty="0">
              <a:solidFill>
                <a:schemeClr val="tx1">
                  <a:alpha val="55000"/>
                </a:schemeClr>
              </a:solidFill>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234EA94-B903-40AC-A8E2-9B22FB1A0A6E}"/>
              </a:ext>
            </a:extLst>
          </p:cNvPr>
          <p:cNvSpPr txBox="1"/>
          <p:nvPr/>
        </p:nvSpPr>
        <p:spPr>
          <a:xfrm>
            <a:off x="457199" y="1225116"/>
            <a:ext cx="11039383" cy="452431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 In this paper the author, talks about the clustering of residential electrical customers using load time series. The authors made, few little arrangements, demonstrated boundaries and have utilized them to sum up the extensive load time series. The gathering methodology is reasonably vivacious against a limited sort of mixed noise. The author accepted that this could help in diminishing the noise, and inconsistency in the time-series likewise can help in predicting the more precise residential power usage. I additionally attempted to follow the same comparative methodology. I utilized smoothing procedures to diminish the noise and also to normalize the inconsistency in the time-series, which vastly improved our expectations.</a:t>
            </a:r>
          </a:p>
          <a:p>
            <a:r>
              <a:rPr lang="en-US" sz="1600" dirty="0">
                <a:latin typeface="Times New Roman" panose="02020603050405020304" pitchFamily="18" charset="0"/>
                <a:cs typeface="Times New Roman" panose="02020603050405020304" pitchFamily="18" charset="0"/>
              </a:rPr>
              <a:t>• In this paper the author H. M. Al-Hamadi was forecasting long term electric power load using fuzzy linear regression technique. Anticipating electric load assumes a significant part in foreseeing the future electric load and pinnacle load demand. H. M. Al-Hamadi accepted if components like trend, irregularity, seasonality, and abnormality were to be distinguished independently, at that point it would help in making exact predictions. I have attempted to follow the comparable methodology, in this undertaking. I distinguished the occasional factors and made precise predictions dependent on that.</a:t>
            </a:r>
          </a:p>
          <a:p>
            <a:r>
              <a:rPr lang="en-US" sz="1600" dirty="0">
                <a:latin typeface="Times New Roman" panose="02020603050405020304" pitchFamily="18" charset="0"/>
                <a:cs typeface="Times New Roman" panose="02020603050405020304" pitchFamily="18" charset="0"/>
              </a:rPr>
              <a:t>• In this paper, the authors talk about the dynamic clustering of residential electricity consumption time series data based on </a:t>
            </a:r>
            <a:r>
              <a:rPr lang="en-US" sz="1600" dirty="0" err="1">
                <a:latin typeface="Times New Roman" panose="02020603050405020304" pitchFamily="18" charset="0"/>
                <a:cs typeface="Times New Roman" panose="02020603050405020304" pitchFamily="18" charset="0"/>
              </a:rPr>
              <a:t>Hausdroff</a:t>
            </a:r>
            <a:r>
              <a:rPr lang="en-US" sz="1600" dirty="0">
                <a:latin typeface="Times New Roman" panose="02020603050405020304" pitchFamily="18" charset="0"/>
                <a:cs typeface="Times New Roman" panose="02020603050405020304" pitchFamily="18" charset="0"/>
              </a:rPr>
              <a:t> distance. The author has thought, noticing the unique advancement of energy at every hour of the day or routinely at steady timeframe can help in resulting much accurate predictions. With the information at constant timeframe, he accepted to execute moving average model, which can help in knowing how today's information was influenced by the previous days. I implemented the same moving average model in our project, so that our predictions would be much accurate and also to know how much of an influence my previous day data is having on todays.</a:t>
            </a:r>
          </a:p>
          <a:p>
            <a:endParaRPr lang="en-US"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93444D5-503C-438A-B361-3C76D7A25938}"/>
              </a:ext>
            </a:extLst>
          </p:cNvPr>
          <p:cNvSpPr txBox="1"/>
          <p:nvPr/>
        </p:nvSpPr>
        <p:spPr>
          <a:xfrm>
            <a:off x="616999" y="461637"/>
            <a:ext cx="4549806" cy="5289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kern="1200" dirty="0">
                <a:solidFill>
                  <a:schemeClr val="tx1"/>
                </a:solidFill>
                <a:effectLst/>
                <a:latin typeface="Times New Roman" panose="02020603050405020304" pitchFamily="18" charset="0"/>
                <a:ea typeface="+mj-ea"/>
                <a:cs typeface="Times New Roman" panose="02020603050405020304" pitchFamily="18" charset="0"/>
              </a:rPr>
              <a:t>LITERATURE REVIEW</a:t>
            </a:r>
            <a:endParaRPr lang="en-US" sz="2600" kern="1200" dirty="0">
              <a:solidFill>
                <a:schemeClr val="tx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99020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F5183A-F3EB-4725-BC22-857F327FE8AB}"/>
              </a:ext>
            </a:extLst>
          </p:cNvPr>
          <p:cNvSpPr txBox="1"/>
          <p:nvPr/>
        </p:nvSpPr>
        <p:spPr>
          <a:xfrm>
            <a:off x="816746" y="1349406"/>
            <a:ext cx="10786368" cy="4290085"/>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paper talks about the well-established holts’ winters method and compares with another model called Prophet. In this paper the authors are forecasting electric loads of Kuwait. Accuracy and feasibility is checked in this paper. According to authors, the later model is showing more accuracy than holts winters method. Both models are being judged based on criteria like MAPE, MAE,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Rsq</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the same approach was used while performing analysis in our project. Many other models were used and checked with its MAPE results.</a:t>
            </a:r>
          </a:p>
          <a:p>
            <a:pPr marL="342900" marR="0" lvl="0" indent="-342900">
              <a:lnSpc>
                <a:spcPct val="107000"/>
              </a:lnSpc>
              <a:spcBef>
                <a:spcPts val="0"/>
              </a:spcBef>
              <a:spcAft>
                <a:spcPts val="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this paper the author talks about the financial time series forecasting learning. The main objective of the author was to use time series models such as ARIMA and machine learning models as LSTM and also few other deep learning techniques to help forecast the financial aspects. He has created a various number of models and has identified the best model on the basis of minimum possible error. I implemented the same strategy as well. I implemented a lot of different models in our approach and concluded the best model based on the least amount of error.</a:t>
            </a:r>
          </a:p>
          <a:p>
            <a:pPr marL="342900" marR="0" lvl="0" indent="-342900">
              <a:lnSpc>
                <a:spcPct val="107000"/>
              </a:lnSpc>
              <a:spcBef>
                <a:spcPts val="0"/>
              </a:spcBef>
              <a:spcAft>
                <a:spcPts val="800"/>
              </a:spcAft>
              <a:buFont typeface="Symbol" panose="05050102010706020507" pitchFamily="18"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this paper the author, describes about the time series forecasting of petroleum production using deep LSTM recurrent networks. He accepted that the time arrangement estimating is the undertaking of anticipating future qualities with authentic information. He referenced that no specific technique is ideal for determining something. Furthermore, he advised to execute the thought from numerous points of view and has advised to choose the best model based on that. Similar methodologies were followed in our project as Ill. I conducted and led many strategies as possible to wind up with one amazing model. The ideal model was determined based on the least possible error.</a:t>
            </a:r>
          </a:p>
        </p:txBody>
      </p:sp>
      <p:sp>
        <p:nvSpPr>
          <p:cNvPr id="4" name="TextBox 3">
            <a:extLst>
              <a:ext uri="{FF2B5EF4-FFF2-40B4-BE49-F238E27FC236}">
                <a16:creationId xmlns:a16="http://schemas.microsoft.com/office/drawing/2014/main" id="{7D6C818D-979C-48DB-9E39-0AD8FE306AA5}"/>
              </a:ext>
            </a:extLst>
          </p:cNvPr>
          <p:cNvSpPr txBox="1"/>
          <p:nvPr/>
        </p:nvSpPr>
        <p:spPr>
          <a:xfrm>
            <a:off x="616998" y="461637"/>
            <a:ext cx="5570737" cy="528963"/>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600" kern="1200" dirty="0">
                <a:solidFill>
                  <a:schemeClr val="tx1"/>
                </a:solidFill>
                <a:effectLst/>
                <a:latin typeface="Times New Roman" panose="02020603050405020304" pitchFamily="18" charset="0"/>
                <a:ea typeface="+mj-ea"/>
                <a:cs typeface="Times New Roman" panose="02020603050405020304" pitchFamily="18" charset="0"/>
              </a:rPr>
              <a:t>LITERATURE REVIEW - CONTD</a:t>
            </a:r>
            <a:endParaRPr lang="en-US" sz="2600" kern="1200" dirty="0">
              <a:solidFill>
                <a:schemeClr val="tx1"/>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3527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8553B86A-3688-4590-934F-8CD074A9BF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id="{6F036222-7F97-43EF-AF1A-2B06BAC9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EC638B7-C55E-4E8E-ABDC-CBD417F0D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47159AC2-C98F-4C93-B774-B19EE1BEB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95600" y="990600"/>
            <a:ext cx="92964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896DD08F-9F66-4E1E-83D2-E01B9404FA38}"/>
              </a:ext>
            </a:extLst>
          </p:cNvPr>
          <p:cNvSpPr txBox="1"/>
          <p:nvPr/>
        </p:nvSpPr>
        <p:spPr>
          <a:xfrm>
            <a:off x="3341702" y="1262849"/>
            <a:ext cx="7915183" cy="827103"/>
          </a:xfrm>
          <a:prstGeom prst="rect">
            <a:avLst/>
          </a:prstGeom>
        </p:spPr>
        <p:txBody>
          <a:bodyPr vert="horz" lIns="91440" tIns="45720" rIns="91440" bIns="45720" rtlCol="0" anchor="t">
            <a:normAutofit/>
          </a:bodyPr>
          <a:lstStyle/>
          <a:p>
            <a:pPr marL="0" marR="0">
              <a:lnSpc>
                <a:spcPct val="90000"/>
              </a:lnSpc>
              <a:spcBef>
                <a:spcPct val="0"/>
              </a:spcBef>
              <a:spcAft>
                <a:spcPts val="600"/>
              </a:spcAft>
            </a:pPr>
            <a:r>
              <a:rPr lang="en-US" sz="2600" kern="1200" dirty="0">
                <a:solidFill>
                  <a:schemeClr val="tx1"/>
                </a:solidFill>
                <a:effectLst/>
                <a:latin typeface="Times New Roman" panose="02020603050405020304" pitchFamily="18" charset="0"/>
                <a:ea typeface="+mj-ea"/>
                <a:cs typeface="Times New Roman" panose="02020603050405020304" pitchFamily="18" charset="0"/>
              </a:rPr>
              <a:t>HYPOTHESIS GENERATION WITH RESPECT TO PROBLEM STATEMENT</a:t>
            </a:r>
          </a:p>
        </p:txBody>
      </p:sp>
      <p:sp>
        <p:nvSpPr>
          <p:cNvPr id="5" name="TextBox 4">
            <a:extLst>
              <a:ext uri="{FF2B5EF4-FFF2-40B4-BE49-F238E27FC236}">
                <a16:creationId xmlns:a16="http://schemas.microsoft.com/office/drawing/2014/main" id="{D7B6A5DE-ABB1-417B-B1BE-CAE2E9D79516}"/>
              </a:ext>
            </a:extLst>
          </p:cNvPr>
          <p:cNvSpPr txBox="1"/>
          <p:nvPr/>
        </p:nvSpPr>
        <p:spPr>
          <a:xfrm>
            <a:off x="3559945" y="2485748"/>
            <a:ext cx="7915183" cy="2006353"/>
          </a:xfrm>
          <a:prstGeom prst="rect">
            <a:avLst/>
          </a:prstGeom>
        </p:spPr>
        <p:txBody>
          <a:bodyPr vert="horz" lIns="91440" tIns="45720" rIns="91440" bIns="45720" rtlCol="0">
            <a:noAutofit/>
          </a:bodyPr>
          <a:lstStyle/>
          <a:p>
            <a:pPr marL="0" marR="0">
              <a:lnSpc>
                <a:spcPct val="107000"/>
              </a:lnSpc>
              <a:spcBef>
                <a:spcPts val="0"/>
              </a:spcBef>
              <a:spcAft>
                <a:spcPts val="9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NULL HYPOTHESIS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 our problem statement is that the future forecast values does not increase with time period.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900"/>
              </a:spcAft>
              <a:buFont typeface="Arial" panose="020B0604020202020204" pitchFamily="34" charset="0"/>
              <a:buChar cha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ALTERNATE HYPOTHESIS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is that the future forecast values does increase with the time period.</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90000"/>
              </a:lnSpc>
              <a:spcBef>
                <a:spcPts val="0"/>
              </a:spcBef>
              <a:spcAft>
                <a:spcPts val="900"/>
              </a:spcAft>
              <a:buFont typeface="Arial" panose="020B0604020202020204" pitchFamily="34" charset="0"/>
              <a:buChar char="•"/>
            </a:pPr>
            <a:endParaRPr lang="en-US" dirty="0">
              <a:solidFill>
                <a:schemeClr val="tx1">
                  <a:alpha val="5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85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684489-F102-4CE5-948B-FCD789844834}"/>
              </a:ext>
            </a:extLst>
          </p:cNvPr>
          <p:cNvSpPr txBox="1"/>
          <p:nvPr/>
        </p:nvSpPr>
        <p:spPr>
          <a:xfrm>
            <a:off x="589560" y="856180"/>
            <a:ext cx="5279408" cy="7410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dirty="0">
                <a:effectLst/>
                <a:latin typeface="Times New Roman" panose="02020603050405020304" pitchFamily="18" charset="0"/>
                <a:ea typeface="+mj-ea"/>
                <a:cs typeface="Times New Roman" panose="02020603050405020304" pitchFamily="18" charset="0"/>
              </a:rPr>
              <a:t>CLEANING UP THE DATASET</a:t>
            </a:r>
            <a:endParaRPr lang="en-US" sz="2600" dirty="0">
              <a:latin typeface="Times New Roman" panose="02020603050405020304" pitchFamily="18" charset="0"/>
              <a:ea typeface="+mj-ea"/>
              <a:cs typeface="Times New Roman" panose="02020603050405020304" pitchFamily="18" charset="0"/>
            </a:endParaRPr>
          </a:p>
        </p:txBody>
      </p:sp>
      <p:grpSp>
        <p:nvGrpSpPr>
          <p:cNvPr id="130" name="Group 1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6" name="Rectangle 1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F7649ED-4AAA-43CB-86F3-A80BF599D8E2}"/>
              </a:ext>
            </a:extLst>
          </p:cNvPr>
          <p:cNvSpPr txBox="1"/>
          <p:nvPr/>
        </p:nvSpPr>
        <p:spPr>
          <a:xfrm>
            <a:off x="590718" y="2330505"/>
            <a:ext cx="5505281" cy="3917777"/>
          </a:xfrm>
          <a:prstGeom prst="rect">
            <a:avLst/>
          </a:prstGeom>
        </p:spPr>
        <p:txBody>
          <a:bodyPr vert="horz" lIns="91440" tIns="45720" rIns="91440" bIns="45720" rtlCol="0" anchor="ctr">
            <a:normAutofit/>
          </a:bodyPr>
          <a:lstStyle/>
          <a:p>
            <a:pPr marL="0" marR="0" indent="-228600">
              <a:lnSpc>
                <a:spcPct val="90000"/>
              </a:lnSpc>
              <a:spcBef>
                <a:spcPts val="0"/>
              </a:spcBef>
              <a:spcAft>
                <a:spcPts val="900"/>
              </a:spcAf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Since I only need 2 attributes like time and actual values. I cleaned rest of the dataset by using python. There were many missing data in 2016 and in 2020 there was data only till August. </a:t>
            </a:r>
          </a:p>
          <a:p>
            <a:pPr marL="0" marR="0" indent="-228600">
              <a:lnSpc>
                <a:spcPct val="90000"/>
              </a:lnSpc>
              <a:spcBef>
                <a:spcPts val="0"/>
              </a:spcBef>
              <a:spcAft>
                <a:spcPts val="900"/>
              </a:spcAf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So, I planned to remove 2016- and 2020-years’ data because of its inconsistency and then I also removed other attributes which were not necessary. </a:t>
            </a:r>
          </a:p>
          <a:p>
            <a:pPr marL="0" marR="0" indent="-228600">
              <a:lnSpc>
                <a:spcPct val="90000"/>
              </a:lnSpc>
              <a:spcBef>
                <a:spcPts val="0"/>
              </a:spcBef>
              <a:spcAft>
                <a:spcPts val="900"/>
              </a:spcAf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Top right is before cleaning the data and bottom right screenshot is final cleaned data.</a:t>
            </a:r>
          </a:p>
          <a:p>
            <a:pPr>
              <a:lnSpc>
                <a:spcPct val="90000"/>
              </a:lnSpc>
              <a:spcAft>
                <a:spcPts val="900"/>
              </a:spcAft>
            </a:pPr>
            <a:r>
              <a:rPr lang="en-US" b="1" dirty="0">
                <a:effectLst/>
                <a:latin typeface="Times New Roman" panose="02020603050405020304" pitchFamily="18" charset="0"/>
                <a:cs typeface="Times New Roman" panose="02020603050405020304" pitchFamily="18" charset="0"/>
              </a:rPr>
              <a:t>Note: </a:t>
            </a:r>
            <a:r>
              <a:rPr lang="en-US" dirty="0">
                <a:effectLst/>
                <a:latin typeface="Times New Roman" panose="02020603050405020304" pitchFamily="18" charset="0"/>
                <a:cs typeface="Times New Roman" panose="02020603050405020304" pitchFamily="18" charset="0"/>
              </a:rPr>
              <a:t>Refer to Python file </a:t>
            </a:r>
            <a:r>
              <a:rPr lang="en-US" dirty="0" err="1">
                <a:effectLst/>
                <a:latin typeface="Times New Roman" panose="02020603050405020304" pitchFamily="18" charset="0"/>
                <a:cs typeface="Times New Roman" panose="02020603050405020304" pitchFamily="18" charset="0"/>
              </a:rPr>
              <a:t>Clean_data.ipyb</a:t>
            </a:r>
            <a:r>
              <a:rPr lang="en-US" dirty="0">
                <a:effectLst/>
                <a:latin typeface="Times New Roman" panose="02020603050405020304" pitchFamily="18" charset="0"/>
                <a:cs typeface="Times New Roman" panose="02020603050405020304" pitchFamily="18" charset="0"/>
              </a:rPr>
              <a:t> to see how I cleaned using two different datasets in detail.</a:t>
            </a:r>
          </a:p>
          <a:p>
            <a:pPr marL="0" marR="0" indent="-228600">
              <a:lnSpc>
                <a:spcPct val="90000"/>
              </a:lnSpc>
              <a:spcBef>
                <a:spcPts val="0"/>
              </a:spcBef>
              <a:spcAft>
                <a:spcPts val="900"/>
              </a:spcAft>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
        <p:nvSpPr>
          <p:cNvPr id="131" name="Rectangle 1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10;&#10;Description automatically generated with medium confidence">
            <a:extLst>
              <a:ext uri="{FF2B5EF4-FFF2-40B4-BE49-F238E27FC236}">
                <a16:creationId xmlns:a16="http://schemas.microsoft.com/office/drawing/2014/main" id="{0BDFEED6-AFB9-4F0C-882B-1169421A3DC2}"/>
              </a:ext>
            </a:extLst>
          </p:cNvPr>
          <p:cNvPicPr/>
          <p:nvPr/>
        </p:nvPicPr>
        <p:blipFill>
          <a:blip r:embed="rId2"/>
          <a:stretch>
            <a:fillRect/>
          </a:stretch>
        </p:blipFill>
        <p:spPr>
          <a:xfrm>
            <a:off x="5868785" y="642442"/>
            <a:ext cx="5612071" cy="2434738"/>
          </a:xfrm>
          <a:prstGeom prst="rect">
            <a:avLst/>
          </a:prstGeom>
          <a:ln w="28575">
            <a:solidFill>
              <a:schemeClr val="tx1"/>
            </a:solidFill>
          </a:ln>
        </p:spPr>
      </p:pic>
      <p:sp>
        <p:nvSpPr>
          <p:cNvPr id="135" name="Rectangle 13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able&#10;&#10;Description automatically generated">
            <a:extLst>
              <a:ext uri="{FF2B5EF4-FFF2-40B4-BE49-F238E27FC236}">
                <a16:creationId xmlns:a16="http://schemas.microsoft.com/office/drawing/2014/main" id="{9ACFCBA5-2AA5-4787-A72A-394C432D9955}"/>
              </a:ext>
            </a:extLst>
          </p:cNvPr>
          <p:cNvPicPr/>
          <p:nvPr/>
        </p:nvPicPr>
        <p:blipFill>
          <a:blip r:embed="rId3"/>
          <a:stretch>
            <a:fillRect/>
          </a:stretch>
        </p:blipFill>
        <p:spPr>
          <a:xfrm>
            <a:off x="7179518" y="3707894"/>
            <a:ext cx="4203378" cy="2518756"/>
          </a:xfrm>
          <a:prstGeom prst="rect">
            <a:avLst/>
          </a:prstGeom>
          <a:ln w="28575">
            <a:solidFill>
              <a:schemeClr val="tx1"/>
            </a:solidFill>
          </a:ln>
        </p:spPr>
      </p:pic>
    </p:spTree>
    <p:extLst>
      <p:ext uri="{BB962C8B-B14F-4D97-AF65-F5344CB8AC3E}">
        <p14:creationId xmlns:p14="http://schemas.microsoft.com/office/powerpoint/2010/main" val="1227251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ze">
            <a:extLst>
              <a:ext uri="{FF2B5EF4-FFF2-40B4-BE49-F238E27FC236}">
                <a16:creationId xmlns:a16="http://schemas.microsoft.com/office/drawing/2014/main" id="{034E1E07-13C2-4839-8D4F-5F282C58BF1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E49990-D3C8-4C1F-A38F-33E27AEC006C}"/>
              </a:ext>
            </a:extLst>
          </p:cNvPr>
          <p:cNvSpPr txBox="1"/>
          <p:nvPr/>
        </p:nvSpPr>
        <p:spPr>
          <a:xfrm>
            <a:off x="371094" y="1161288"/>
            <a:ext cx="3438144" cy="1124712"/>
          </a:xfrm>
          <a:prstGeom prst="rect">
            <a:avLst/>
          </a:prstGeom>
        </p:spPr>
        <p:txBody>
          <a:bodyPr vert="horz" lIns="91440" tIns="45720" rIns="91440" bIns="45720" rtlCol="0" anchor="b">
            <a:normAutofit/>
          </a:bodyPr>
          <a:lstStyle/>
          <a:p>
            <a:pPr marL="0" marR="0">
              <a:lnSpc>
                <a:spcPct val="90000"/>
              </a:lnSpc>
              <a:spcBef>
                <a:spcPct val="0"/>
              </a:spcBef>
              <a:spcAft>
                <a:spcPts val="600"/>
              </a:spcAft>
            </a:pPr>
            <a:r>
              <a:rPr lang="en-US" sz="2800" dirty="0">
                <a:latin typeface="Times New Roman" panose="02020603050405020304" pitchFamily="18" charset="0"/>
                <a:ea typeface="+mj-ea"/>
                <a:cs typeface="Times New Roman" panose="02020603050405020304" pitchFamily="18" charset="0"/>
              </a:rPr>
              <a:t>METHODOLOGY:</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C28E88C-BE6F-4C26-895F-91ED9107A69D}"/>
              </a:ext>
            </a:extLst>
          </p:cNvPr>
          <p:cNvSpPr txBox="1"/>
          <p:nvPr/>
        </p:nvSpPr>
        <p:spPr>
          <a:xfrm>
            <a:off x="371093" y="2718054"/>
            <a:ext cx="5086731" cy="3207258"/>
          </a:xfrm>
          <a:prstGeom prst="rect">
            <a:avLst/>
          </a:prstGeom>
        </p:spPr>
        <p:txBody>
          <a:bodyPr vert="horz" lIns="91440" tIns="45720" rIns="91440" bIns="45720" rtlCol="0" anchor="t">
            <a:normAutofit/>
          </a:bodyPr>
          <a:lstStyle/>
          <a:p>
            <a:pPr marL="0" marR="0" indent="-228600">
              <a:lnSpc>
                <a:spcPct val="90000"/>
              </a:lnSpc>
              <a:spcBef>
                <a:spcPts val="0"/>
              </a:spcBef>
              <a:spcAft>
                <a:spcPts val="800"/>
              </a:spcAf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Based on the plot. Looking at the Trend and seasonality and also by performing different stationary tests like ADF tests. </a:t>
            </a:r>
          </a:p>
          <a:p>
            <a:pPr marL="0" marR="0" indent="-228600">
              <a:lnSpc>
                <a:spcPct val="90000"/>
              </a:lnSpc>
              <a:spcBef>
                <a:spcPts val="0"/>
              </a:spcBef>
              <a:spcAft>
                <a:spcPts val="800"/>
              </a:spcAf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I have used Additive Holts winters method to perform predictions. </a:t>
            </a:r>
          </a:p>
          <a:p>
            <a:pPr marL="0" marR="0" indent="-228600">
              <a:lnSpc>
                <a:spcPct val="90000"/>
              </a:lnSpc>
              <a:spcBef>
                <a:spcPts val="0"/>
              </a:spcBef>
              <a:spcAft>
                <a:spcPts val="800"/>
              </a:spcAft>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Also, Manual and Auto ARIMA method was used.</a:t>
            </a:r>
          </a:p>
        </p:txBody>
      </p:sp>
    </p:spTree>
    <p:extLst>
      <p:ext uri="{BB962C8B-B14F-4D97-AF65-F5344CB8AC3E}">
        <p14:creationId xmlns:p14="http://schemas.microsoft.com/office/powerpoint/2010/main" val="112639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3F3B0-3A80-4D02-84F4-796B8D03B994}"/>
              </a:ext>
            </a:extLst>
          </p:cNvPr>
          <p:cNvSpPr txBox="1"/>
          <p:nvPr/>
        </p:nvSpPr>
        <p:spPr>
          <a:xfrm>
            <a:off x="857250" y="152399"/>
            <a:ext cx="6491240" cy="492443"/>
          </a:xfrm>
          <a:prstGeom prst="rect">
            <a:avLst/>
          </a:prstGeom>
          <a:noFill/>
        </p:spPr>
        <p:txBody>
          <a:bodyPr wrap="square">
            <a:spAutoFit/>
          </a:bodyPr>
          <a:lstStyle/>
          <a:p>
            <a:r>
              <a:rPr lang="en-US" sz="2600" dirty="0">
                <a:effectLst/>
                <a:latin typeface="Times New Roman" panose="02020603050405020304" pitchFamily="18" charset="0"/>
                <a:ea typeface="Calibri" panose="020F0502020204030204" pitchFamily="34" charset="0"/>
                <a:cs typeface="Times New Roman" panose="02020603050405020304" pitchFamily="18" charset="0"/>
              </a:rPr>
              <a:t>RESULTS and DISCUSSIONS</a:t>
            </a:r>
            <a:endParaRPr lang="en-US" sz="2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1DE86D7-B487-4234-8BAC-D9B3862998F4}"/>
              </a:ext>
            </a:extLst>
          </p:cNvPr>
          <p:cNvSpPr txBox="1"/>
          <p:nvPr/>
        </p:nvSpPr>
        <p:spPr>
          <a:xfrm>
            <a:off x="684182" y="731856"/>
            <a:ext cx="5943600" cy="1012778"/>
          </a:xfrm>
          <a:prstGeom prst="rect">
            <a:avLst/>
          </a:prstGeom>
          <a:noFill/>
        </p:spPr>
        <p:txBody>
          <a:bodyPr wrap="square">
            <a:spAutoFit/>
          </a:bodyPr>
          <a:lstStyle/>
          <a:p>
            <a:pPr marL="0" marR="0">
              <a:lnSpc>
                <a:spcPct val="107000"/>
              </a:lnSpc>
              <a:spcBef>
                <a:spcPts val="200"/>
              </a:spcBef>
              <a:spcAft>
                <a:spcPts val="0"/>
              </a:spcAft>
            </a:pPr>
            <a:r>
              <a:rPr lang="en-US" sz="18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Step 1: Importing cleaned dataset to SAS and plotting the data.</a:t>
            </a:r>
          </a:p>
          <a:p>
            <a:pPr>
              <a:lnSpc>
                <a:spcPct val="107000"/>
              </a:lnSpc>
              <a:spcBef>
                <a:spcPts val="200"/>
              </a:spcBef>
            </a:pPr>
            <a:r>
              <a:rPr lang="en-US" sz="18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Step 2: Plotting the data</a:t>
            </a:r>
          </a:p>
          <a:p>
            <a:pPr marL="0" marR="0">
              <a:lnSpc>
                <a:spcPct val="107000"/>
              </a:lnSpc>
              <a:spcBef>
                <a:spcPts val="200"/>
              </a:spcBef>
              <a:spcAft>
                <a:spcPts val="0"/>
              </a:spcAft>
            </a:pPr>
            <a:endParaRPr lang="en-US" sz="18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335C7F8-8CB0-43FD-9EC2-FBE37AF2F4B1}"/>
              </a:ext>
            </a:extLst>
          </p:cNvPr>
          <p:cNvPicPr/>
          <p:nvPr/>
        </p:nvPicPr>
        <p:blipFill>
          <a:blip r:embed="rId2"/>
          <a:stretch>
            <a:fillRect/>
          </a:stretch>
        </p:blipFill>
        <p:spPr>
          <a:xfrm>
            <a:off x="826085" y="1713390"/>
            <a:ext cx="1869490" cy="3535947"/>
          </a:xfrm>
          <a:prstGeom prst="rect">
            <a:avLst/>
          </a:prstGeom>
          <a:ln w="28575">
            <a:solidFill>
              <a:schemeClr val="tx1"/>
            </a:solidFill>
          </a:ln>
        </p:spPr>
      </p:pic>
      <p:pic>
        <p:nvPicPr>
          <p:cNvPr id="7" name="Picture 6">
            <a:extLst>
              <a:ext uri="{FF2B5EF4-FFF2-40B4-BE49-F238E27FC236}">
                <a16:creationId xmlns:a16="http://schemas.microsoft.com/office/drawing/2014/main" id="{BA310E54-DE0D-4AEA-AB9C-FA608C683C82}"/>
              </a:ext>
            </a:extLst>
          </p:cNvPr>
          <p:cNvPicPr/>
          <p:nvPr/>
        </p:nvPicPr>
        <p:blipFill>
          <a:blip r:embed="rId3"/>
          <a:stretch>
            <a:fillRect/>
          </a:stretch>
        </p:blipFill>
        <p:spPr>
          <a:xfrm>
            <a:off x="273635" y="5493715"/>
            <a:ext cx="4460290" cy="1067921"/>
          </a:xfrm>
          <a:prstGeom prst="rect">
            <a:avLst/>
          </a:prstGeom>
          <a:ln w="28575">
            <a:solidFill>
              <a:schemeClr val="tx1"/>
            </a:solidFill>
          </a:ln>
        </p:spPr>
      </p:pic>
      <p:pic>
        <p:nvPicPr>
          <p:cNvPr id="10" name="Picture 9">
            <a:extLst>
              <a:ext uri="{FF2B5EF4-FFF2-40B4-BE49-F238E27FC236}">
                <a16:creationId xmlns:a16="http://schemas.microsoft.com/office/drawing/2014/main" id="{A138047E-00E8-483A-9552-4A1DA8380326}"/>
              </a:ext>
            </a:extLst>
          </p:cNvPr>
          <p:cNvPicPr/>
          <p:nvPr/>
        </p:nvPicPr>
        <p:blipFill>
          <a:blip r:embed="rId4"/>
          <a:stretch>
            <a:fillRect/>
          </a:stretch>
        </p:blipFill>
        <p:spPr>
          <a:xfrm>
            <a:off x="4616388" y="1364284"/>
            <a:ext cx="5718237" cy="3179141"/>
          </a:xfrm>
          <a:prstGeom prst="rect">
            <a:avLst/>
          </a:prstGeom>
          <a:ln w="28575">
            <a:solidFill>
              <a:schemeClr val="tx1"/>
            </a:solidFill>
          </a:ln>
        </p:spPr>
      </p:pic>
      <p:sp>
        <p:nvSpPr>
          <p:cNvPr id="18" name="TextBox 17">
            <a:extLst>
              <a:ext uri="{FF2B5EF4-FFF2-40B4-BE49-F238E27FC236}">
                <a16:creationId xmlns:a16="http://schemas.microsoft.com/office/drawing/2014/main" id="{4D92652D-E6D0-4D24-B1F2-8B74F30579F1}"/>
              </a:ext>
            </a:extLst>
          </p:cNvPr>
          <p:cNvSpPr txBox="1"/>
          <p:nvPr/>
        </p:nvSpPr>
        <p:spPr>
          <a:xfrm>
            <a:off x="4880407" y="4667249"/>
            <a:ext cx="7037958" cy="1785040"/>
          </a:xfrm>
          <a:prstGeom prst="rect">
            <a:avLst/>
          </a:prstGeom>
          <a:noFill/>
        </p:spPr>
        <p:txBody>
          <a:bodyPr wrap="square">
            <a:spAutoFit/>
          </a:bodyPr>
          <a:lstStyle/>
          <a:p>
            <a:pPr marL="285750" marR="0" indent="-285750">
              <a:lnSpc>
                <a:spcPct val="107000"/>
              </a:lnSpc>
              <a:spcBef>
                <a:spcPts val="0"/>
              </a:spcBef>
              <a:spcAft>
                <a:spcPts val="9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Now that the data is ready. I used SAS to look at the plot.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900"/>
              </a:spcAft>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First step while performing time series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is to plot the data and check for trend and seasonality.</a:t>
            </a:r>
          </a:p>
          <a:p>
            <a:pPr marL="285750" marR="0" indent="-285750">
              <a:lnSpc>
                <a:spcPct val="107000"/>
              </a:lnSpc>
              <a:spcBef>
                <a:spcPts val="0"/>
              </a:spcBef>
              <a:spcAft>
                <a:spcPts val="9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Looking at the plot, it can be inferred that there is </a:t>
            </a:r>
            <a:r>
              <a:rPr lang="en-US" b="1" dirty="0">
                <a:latin typeface="Times New Roman" panose="02020603050405020304" pitchFamily="18" charset="0"/>
                <a:ea typeface="Calibri" panose="020F0502020204030204" pitchFamily="34" charset="0"/>
                <a:cs typeface="Times New Roman" panose="02020603050405020304" pitchFamily="18" charset="0"/>
              </a:rPr>
              <a:t>no trend </a:t>
            </a:r>
            <a:r>
              <a:rPr lang="en-US" dirty="0">
                <a:latin typeface="Times New Roman" panose="02020603050405020304" pitchFamily="18" charset="0"/>
                <a:ea typeface="Calibri" panose="020F0502020204030204" pitchFamily="34" charset="0"/>
                <a:cs typeface="Times New Roman" panose="02020603050405020304" pitchFamily="18" charset="0"/>
              </a:rPr>
              <a:t>and also </a:t>
            </a:r>
            <a:r>
              <a:rPr lang="en-US" b="1" dirty="0">
                <a:latin typeface="Times New Roman" panose="02020603050405020304" pitchFamily="18" charset="0"/>
                <a:ea typeface="Calibri" panose="020F0502020204030204" pitchFamily="34" charset="0"/>
                <a:cs typeface="Times New Roman" panose="02020603050405020304" pitchFamily="18" charset="0"/>
              </a:rPr>
              <a:t>seasonality is constant</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1742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1720</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Symbol</vt:lpstr>
      <vt:lpstr>Times New Roman</vt:lpstr>
      <vt:lpstr>Office Theme</vt:lpstr>
      <vt:lpstr>Predicting Residential Power Usage Project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BigMart Outlet Sales Analysis</dc:title>
  <dc:creator>Mannuru, Nishith Reddy</dc:creator>
  <cp:lastModifiedBy>Mannuru, Nishith Reddy</cp:lastModifiedBy>
  <cp:revision>38</cp:revision>
  <dcterms:created xsi:type="dcterms:W3CDTF">2021-03-21T14:03:34Z</dcterms:created>
  <dcterms:modified xsi:type="dcterms:W3CDTF">2021-05-05T19:15:21Z</dcterms:modified>
</cp:coreProperties>
</file>